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43"/>
  </p:notesMasterIdLst>
  <p:sldIdLst>
    <p:sldId id="379" r:id="rId2"/>
    <p:sldId id="380" r:id="rId3"/>
    <p:sldId id="381" r:id="rId4"/>
    <p:sldId id="382" r:id="rId5"/>
    <p:sldId id="383" r:id="rId6"/>
    <p:sldId id="384" r:id="rId7"/>
    <p:sldId id="385" r:id="rId8"/>
    <p:sldId id="386" r:id="rId9"/>
    <p:sldId id="501" r:id="rId10"/>
    <p:sldId id="626" r:id="rId11"/>
    <p:sldId id="570" r:id="rId12"/>
    <p:sldId id="425" r:id="rId13"/>
    <p:sldId id="603" r:id="rId14"/>
    <p:sldId id="604" r:id="rId15"/>
    <p:sldId id="426" r:id="rId16"/>
    <p:sldId id="427" r:id="rId17"/>
    <p:sldId id="431" r:id="rId18"/>
    <p:sldId id="453" r:id="rId19"/>
    <p:sldId id="454" r:id="rId20"/>
    <p:sldId id="455" r:id="rId21"/>
    <p:sldId id="456" r:id="rId22"/>
    <p:sldId id="457" r:id="rId23"/>
    <p:sldId id="393" r:id="rId24"/>
    <p:sldId id="567" r:id="rId25"/>
    <p:sldId id="579" r:id="rId26"/>
    <p:sldId id="580" r:id="rId27"/>
    <p:sldId id="581" r:id="rId28"/>
    <p:sldId id="582" r:id="rId29"/>
    <p:sldId id="583" r:id="rId30"/>
    <p:sldId id="584" r:id="rId31"/>
    <p:sldId id="585" r:id="rId32"/>
    <p:sldId id="586" r:id="rId33"/>
    <p:sldId id="587" r:id="rId34"/>
    <p:sldId id="588" r:id="rId35"/>
    <p:sldId id="589" r:id="rId36"/>
    <p:sldId id="590" r:id="rId37"/>
    <p:sldId id="591" r:id="rId38"/>
    <p:sldId id="592" r:id="rId39"/>
    <p:sldId id="593" r:id="rId40"/>
    <p:sldId id="594" r:id="rId41"/>
    <p:sldId id="595" r:id="rId42"/>
    <p:sldId id="596" r:id="rId43"/>
    <p:sldId id="597" r:id="rId44"/>
    <p:sldId id="598" r:id="rId45"/>
    <p:sldId id="599" r:id="rId46"/>
    <p:sldId id="600" r:id="rId47"/>
    <p:sldId id="601" r:id="rId48"/>
    <p:sldId id="470" r:id="rId49"/>
    <p:sldId id="602" r:id="rId50"/>
    <p:sldId id="605" r:id="rId51"/>
    <p:sldId id="606" r:id="rId52"/>
    <p:sldId id="607" r:id="rId53"/>
    <p:sldId id="608" r:id="rId54"/>
    <p:sldId id="609" r:id="rId55"/>
    <p:sldId id="610" r:id="rId56"/>
    <p:sldId id="611" r:id="rId57"/>
    <p:sldId id="612" r:id="rId58"/>
    <p:sldId id="613" r:id="rId59"/>
    <p:sldId id="614" r:id="rId60"/>
    <p:sldId id="615" r:id="rId61"/>
    <p:sldId id="616" r:id="rId62"/>
    <p:sldId id="617" r:id="rId63"/>
    <p:sldId id="618" r:id="rId64"/>
    <p:sldId id="619" r:id="rId65"/>
    <p:sldId id="621" r:id="rId66"/>
    <p:sldId id="622" r:id="rId67"/>
    <p:sldId id="471" r:id="rId68"/>
    <p:sldId id="623" r:id="rId69"/>
    <p:sldId id="624" r:id="rId70"/>
    <p:sldId id="625" r:id="rId71"/>
    <p:sldId id="499" r:id="rId72"/>
    <p:sldId id="500" r:id="rId73"/>
    <p:sldId id="502" r:id="rId74"/>
    <p:sldId id="518" r:id="rId75"/>
    <p:sldId id="503" r:id="rId76"/>
    <p:sldId id="504" r:id="rId77"/>
    <p:sldId id="506" r:id="rId78"/>
    <p:sldId id="505" r:id="rId79"/>
    <p:sldId id="507" r:id="rId80"/>
    <p:sldId id="508" r:id="rId81"/>
    <p:sldId id="510" r:id="rId82"/>
    <p:sldId id="509" r:id="rId83"/>
    <p:sldId id="511" r:id="rId84"/>
    <p:sldId id="512" r:id="rId85"/>
    <p:sldId id="513" r:id="rId86"/>
    <p:sldId id="515" r:id="rId87"/>
    <p:sldId id="516" r:id="rId88"/>
    <p:sldId id="519" r:id="rId89"/>
    <p:sldId id="520" r:id="rId90"/>
    <p:sldId id="521" r:id="rId91"/>
    <p:sldId id="522" r:id="rId92"/>
    <p:sldId id="514" r:id="rId93"/>
    <p:sldId id="523" r:id="rId94"/>
    <p:sldId id="524" r:id="rId95"/>
    <p:sldId id="525" r:id="rId96"/>
    <p:sldId id="526" r:id="rId97"/>
    <p:sldId id="575" r:id="rId98"/>
    <p:sldId id="576" r:id="rId99"/>
    <p:sldId id="577" r:id="rId100"/>
    <p:sldId id="578" r:id="rId101"/>
    <p:sldId id="537" r:id="rId102"/>
    <p:sldId id="538" r:id="rId103"/>
    <p:sldId id="539" r:id="rId104"/>
    <p:sldId id="540" r:id="rId105"/>
    <p:sldId id="541" r:id="rId106"/>
    <p:sldId id="542" r:id="rId107"/>
    <p:sldId id="543" r:id="rId108"/>
    <p:sldId id="544" r:id="rId109"/>
    <p:sldId id="545" r:id="rId110"/>
    <p:sldId id="546" r:id="rId111"/>
    <p:sldId id="547" r:id="rId112"/>
    <p:sldId id="548" r:id="rId113"/>
    <p:sldId id="549" r:id="rId114"/>
    <p:sldId id="550" r:id="rId115"/>
    <p:sldId id="572" r:id="rId116"/>
    <p:sldId id="573" r:id="rId117"/>
    <p:sldId id="574" r:id="rId118"/>
    <p:sldId id="560" r:id="rId119"/>
    <p:sldId id="561" r:id="rId120"/>
    <p:sldId id="473" r:id="rId121"/>
    <p:sldId id="562" r:id="rId122"/>
    <p:sldId id="475" r:id="rId123"/>
    <p:sldId id="563" r:id="rId124"/>
    <p:sldId id="474" r:id="rId125"/>
    <p:sldId id="564" r:id="rId126"/>
    <p:sldId id="476" r:id="rId127"/>
    <p:sldId id="565" r:id="rId128"/>
    <p:sldId id="478" r:id="rId129"/>
    <p:sldId id="479" r:id="rId130"/>
    <p:sldId id="477" r:id="rId131"/>
    <p:sldId id="551" r:id="rId132"/>
    <p:sldId id="552" r:id="rId133"/>
    <p:sldId id="558" r:id="rId134"/>
    <p:sldId id="482" r:id="rId135"/>
    <p:sldId id="559" r:id="rId136"/>
    <p:sldId id="481" r:id="rId137"/>
    <p:sldId id="369" r:id="rId138"/>
    <p:sldId id="374" r:id="rId139"/>
    <p:sldId id="566" r:id="rId140"/>
    <p:sldId id="498" r:id="rId141"/>
    <p:sldId id="295" r:id="rId1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3575"/>
  </p:normalViewPr>
  <p:slideViewPr>
    <p:cSldViewPr>
      <p:cViewPr varScale="1">
        <p:scale>
          <a:sx n="74" d="100"/>
          <a:sy n="74" d="100"/>
        </p:scale>
        <p:origin x="1290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42A85F-D34D-4249-9319-6A8EE5C5D00B}" type="doc">
      <dgm:prSet loTypeId="urn:microsoft.com/office/officeart/2008/layout/LinedList" loCatId="list" qsTypeId="urn:microsoft.com/office/officeart/2005/8/quickstyle/simple3" qsCatId="simple" csTypeId="urn:microsoft.com/office/officeart/2005/8/colors/accent3_4" csCatId="accent3" phldr="1"/>
      <dgm:spPr/>
      <dgm:t>
        <a:bodyPr/>
        <a:lstStyle/>
        <a:p>
          <a:endParaRPr lang="en-ID"/>
        </a:p>
      </dgm:t>
    </dgm:pt>
    <dgm:pt modelId="{2FC18B44-F03C-4AAC-8768-AD02C87922C8}">
      <dgm:prSet phldrT="[Text]" custT="1"/>
      <dgm:spPr/>
      <dgm:t>
        <a:bodyPr/>
        <a:lstStyle/>
        <a:p>
          <a:r>
            <a:rPr lang="id-ID" sz="2800" b="1" dirty="0"/>
            <a:t>I MADE HERIYANA. CCMs</a:t>
          </a:r>
          <a:endParaRPr lang="en-ID" sz="2800" b="1" dirty="0"/>
        </a:p>
      </dgm:t>
    </dgm:pt>
    <dgm:pt modelId="{66D4EA5D-F42C-4D5E-A51F-7443536A3B5E}" type="parTrans" cxnId="{AD1B7304-F9DC-4A3D-9673-CC0872FFE407}">
      <dgm:prSet/>
      <dgm:spPr/>
      <dgm:t>
        <a:bodyPr/>
        <a:lstStyle/>
        <a:p>
          <a:endParaRPr lang="en-ID"/>
        </a:p>
      </dgm:t>
    </dgm:pt>
    <dgm:pt modelId="{D8DCA738-8F7B-451D-9609-029410AE7DA6}" type="sibTrans" cxnId="{AD1B7304-F9DC-4A3D-9673-CC0872FFE407}">
      <dgm:prSet/>
      <dgm:spPr/>
      <dgm:t>
        <a:bodyPr/>
        <a:lstStyle/>
        <a:p>
          <a:endParaRPr lang="en-ID"/>
        </a:p>
      </dgm:t>
    </dgm:pt>
    <dgm:pt modelId="{475D3132-8F87-47BF-9084-5BD7D3859841}">
      <dgm:prSet phldrT="[Text]"/>
      <dgm:spPr/>
      <dgm:t>
        <a:bodyPr/>
        <a:lstStyle/>
        <a:p>
          <a:r>
            <a:rPr lang="id-ID" dirty="0"/>
            <a:t>Tgl Lhr : 05 Mei 1976</a:t>
          </a:r>
          <a:endParaRPr lang="en-ID" dirty="0"/>
        </a:p>
      </dgm:t>
    </dgm:pt>
    <dgm:pt modelId="{CB7498E3-6C3E-4E5E-8CA8-65C1645D78CE}" type="parTrans" cxnId="{4C1FECFB-E861-40B1-859A-F603C29061F8}">
      <dgm:prSet/>
      <dgm:spPr/>
      <dgm:t>
        <a:bodyPr/>
        <a:lstStyle/>
        <a:p>
          <a:endParaRPr lang="en-ID"/>
        </a:p>
      </dgm:t>
    </dgm:pt>
    <dgm:pt modelId="{59BBD90F-F0EC-430D-A832-32A9626ED534}" type="sibTrans" cxnId="{4C1FECFB-E861-40B1-859A-F603C29061F8}">
      <dgm:prSet/>
      <dgm:spPr/>
      <dgm:t>
        <a:bodyPr/>
        <a:lstStyle/>
        <a:p>
          <a:endParaRPr lang="en-ID"/>
        </a:p>
      </dgm:t>
    </dgm:pt>
    <dgm:pt modelId="{E1E52C17-0935-46B2-9B92-4BD248EF8756}">
      <dgm:prSet phldrT="[Text]"/>
      <dgm:spPr/>
      <dgm:t>
        <a:bodyPr/>
        <a:lstStyle/>
        <a:p>
          <a:r>
            <a:rPr lang="id-ID" dirty="0"/>
            <a:t>Alamat : Denpasar Bali</a:t>
          </a:r>
          <a:endParaRPr lang="en-ID" dirty="0"/>
        </a:p>
      </dgm:t>
    </dgm:pt>
    <dgm:pt modelId="{4E28BCBE-27BC-45C1-A95C-E0E400FA9F39}" type="parTrans" cxnId="{CB050C6D-14B1-4B56-AC05-80485E5537B3}">
      <dgm:prSet/>
      <dgm:spPr/>
      <dgm:t>
        <a:bodyPr/>
        <a:lstStyle/>
        <a:p>
          <a:endParaRPr lang="en-ID"/>
        </a:p>
      </dgm:t>
    </dgm:pt>
    <dgm:pt modelId="{D9BD4DA1-F949-4FC1-AD25-66983713B883}" type="sibTrans" cxnId="{CB050C6D-14B1-4B56-AC05-80485E5537B3}">
      <dgm:prSet/>
      <dgm:spPr/>
      <dgm:t>
        <a:bodyPr/>
        <a:lstStyle/>
        <a:p>
          <a:endParaRPr lang="en-ID"/>
        </a:p>
      </dgm:t>
    </dgm:pt>
    <dgm:pt modelId="{0B8B0D42-F8DB-4527-8066-1E6A1BC6F0DC}">
      <dgm:prSet phldrT="[Text]" custT="1"/>
      <dgm:spPr/>
      <dgm:t>
        <a:bodyPr/>
        <a:lstStyle/>
        <a:p>
          <a:r>
            <a:rPr lang="id-ID" sz="2000" dirty="0"/>
            <a:t> </a:t>
          </a:r>
          <a:r>
            <a:rPr lang="id-ID" sz="2400" b="1" dirty="0"/>
            <a:t>RIWAYAT PEKERJAAN :</a:t>
          </a:r>
        </a:p>
        <a:p>
          <a:endParaRPr lang="en-ID" sz="1700" dirty="0"/>
        </a:p>
      </dgm:t>
    </dgm:pt>
    <dgm:pt modelId="{DF37F0C0-D2E3-4566-9CEB-8A63AC01BDB4}" type="parTrans" cxnId="{AC8F6713-EF39-412C-9FB7-F18D8C685527}">
      <dgm:prSet/>
      <dgm:spPr/>
      <dgm:t>
        <a:bodyPr/>
        <a:lstStyle/>
        <a:p>
          <a:endParaRPr lang="en-ID"/>
        </a:p>
      </dgm:t>
    </dgm:pt>
    <dgm:pt modelId="{034022BB-EF32-46FE-8D81-F07BDFDE2DD2}" type="sibTrans" cxnId="{AC8F6713-EF39-412C-9FB7-F18D8C685527}">
      <dgm:prSet/>
      <dgm:spPr/>
      <dgm:t>
        <a:bodyPr/>
        <a:lstStyle/>
        <a:p>
          <a:endParaRPr lang="en-ID"/>
        </a:p>
      </dgm:t>
    </dgm:pt>
    <dgm:pt modelId="{794CCA6B-F35C-4463-A1DE-76181FFBAC6A}">
      <dgm:prSet custT="1"/>
      <dgm:spPr>
        <a:noFill/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d-ID" sz="1700" dirty="0"/>
            <a:t> </a:t>
          </a:r>
          <a:r>
            <a:rPr lang="id-ID" sz="1800" b="1" dirty="0"/>
            <a:t>2005 S/d 2013 Menjadi PP dan Panitia PBJ SatpolPP Kota Denpasar</a:t>
          </a:r>
          <a:endParaRPr lang="en-ID" sz="1700" b="1" dirty="0"/>
        </a:p>
      </dgm:t>
    </dgm:pt>
    <dgm:pt modelId="{FACF689F-5865-420B-BFD8-0E9D8D9608A9}" type="parTrans" cxnId="{5568A640-7F90-44FF-AD90-6FE1BBA10F18}">
      <dgm:prSet/>
      <dgm:spPr/>
      <dgm:t>
        <a:bodyPr/>
        <a:lstStyle/>
        <a:p>
          <a:endParaRPr lang="en-ID"/>
        </a:p>
      </dgm:t>
    </dgm:pt>
    <dgm:pt modelId="{3B63CFEB-3D09-483D-B0AA-A05E0A9B8E3B}" type="sibTrans" cxnId="{5568A640-7F90-44FF-AD90-6FE1BBA10F18}">
      <dgm:prSet/>
      <dgm:spPr/>
      <dgm:t>
        <a:bodyPr/>
        <a:lstStyle/>
        <a:p>
          <a:endParaRPr lang="en-ID"/>
        </a:p>
      </dgm:t>
    </dgm:pt>
    <dgm:pt modelId="{FD51E869-1A3A-4CAF-B515-31B5AD6E9C0B}">
      <dgm:prSet custT="1"/>
      <dgm:spPr>
        <a:solidFill>
          <a:schemeClr val="bg1"/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d-ID" sz="2000" dirty="0"/>
            <a:t> </a:t>
          </a:r>
          <a:r>
            <a:rPr lang="id-ID" sz="2000" b="1" dirty="0"/>
            <a:t>1995 S/d 2013 Menjadi SatpolPP Kota Denpasar</a:t>
          </a:r>
        </a:p>
      </dgm:t>
    </dgm:pt>
    <dgm:pt modelId="{BBAF3E1D-F12B-41A7-9320-5EBD0706E620}" type="parTrans" cxnId="{4E6851BC-7CCD-4A90-9341-288798703838}">
      <dgm:prSet/>
      <dgm:spPr/>
      <dgm:t>
        <a:bodyPr/>
        <a:lstStyle/>
        <a:p>
          <a:endParaRPr lang="en-ID"/>
        </a:p>
      </dgm:t>
    </dgm:pt>
    <dgm:pt modelId="{3E4DB23C-D505-4584-9BEB-667378DFE912}" type="sibTrans" cxnId="{4E6851BC-7CCD-4A90-9341-288798703838}">
      <dgm:prSet/>
      <dgm:spPr/>
      <dgm:t>
        <a:bodyPr/>
        <a:lstStyle/>
        <a:p>
          <a:endParaRPr lang="en-ID"/>
        </a:p>
      </dgm:t>
    </dgm:pt>
    <dgm:pt modelId="{68635002-B8CC-4317-A130-8671760BE0C7}">
      <dgm:prSet custT="1"/>
      <dgm:spPr/>
      <dgm:t>
        <a:bodyPr/>
        <a:lstStyle/>
        <a:p>
          <a:pPr algn="just"/>
          <a:r>
            <a:rPr lang="id-ID" sz="2800" dirty="0"/>
            <a:t>Sertifikat TOT dan Sertifikat CCMs </a:t>
          </a:r>
          <a:r>
            <a:rPr lang="id-ID" sz="2000" b="1" i="1" dirty="0">
              <a:solidFill>
                <a:schemeClr val="tx1"/>
              </a:solidFill>
            </a:rPr>
            <a:t>( CERTIFIET </a:t>
          </a:r>
          <a:r>
            <a:rPr lang="id-ID" sz="2000" b="1" i="1" u="sng" dirty="0">
              <a:solidFill>
                <a:schemeClr val="tx1"/>
              </a:solidFill>
            </a:rPr>
            <a:t>CONTRACT</a:t>
          </a:r>
          <a:r>
            <a:rPr lang="id-ID" sz="2000" b="1" i="1" dirty="0">
              <a:solidFill>
                <a:schemeClr val="tx1"/>
              </a:solidFill>
            </a:rPr>
            <a:t> MANAGEMENT SPESIALIST</a:t>
          </a:r>
          <a:r>
            <a:rPr lang="id-ID" sz="1400" b="1" i="1" dirty="0">
              <a:solidFill>
                <a:schemeClr val="tx1"/>
              </a:solidFill>
            </a:rPr>
            <a:t>)</a:t>
          </a:r>
        </a:p>
      </dgm:t>
    </dgm:pt>
    <dgm:pt modelId="{1A5E0899-F0E2-406F-AC81-E322B214EEAA}" type="parTrans" cxnId="{0B661506-CBF2-4C84-AB4B-F441583C5EC4}">
      <dgm:prSet/>
      <dgm:spPr/>
      <dgm:t>
        <a:bodyPr/>
        <a:lstStyle/>
        <a:p>
          <a:endParaRPr lang="en-ID"/>
        </a:p>
      </dgm:t>
    </dgm:pt>
    <dgm:pt modelId="{F4E7A1A1-E79F-4713-93DD-5521731DE58E}" type="sibTrans" cxnId="{0B661506-CBF2-4C84-AB4B-F441583C5EC4}">
      <dgm:prSet/>
      <dgm:spPr/>
      <dgm:t>
        <a:bodyPr/>
        <a:lstStyle/>
        <a:p>
          <a:endParaRPr lang="en-ID"/>
        </a:p>
      </dgm:t>
    </dgm:pt>
    <dgm:pt modelId="{73C8FF6C-0DEB-48EB-A314-18C67D7B8623}">
      <dgm:prSet phldrT="[Text]" custT="1"/>
      <dgm:spPr>
        <a:noFill/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d-ID" sz="1800" dirty="0"/>
            <a:t> </a:t>
          </a:r>
          <a:r>
            <a:rPr lang="id-ID" sz="2000" b="1" dirty="0"/>
            <a:t>2013 S/d 2019 Menjadi Pokja Pemilihan Kota Denpasar</a:t>
          </a:r>
        </a:p>
        <a:p>
          <a:endParaRPr lang="en-ID" sz="1800" dirty="0"/>
        </a:p>
      </dgm:t>
    </dgm:pt>
    <dgm:pt modelId="{1C25ED85-180E-44B8-A457-DA28D23B8F4D}" type="sibTrans" cxnId="{48B2036D-4C77-49E6-B165-0C3F90BC6DAF}">
      <dgm:prSet/>
      <dgm:spPr/>
      <dgm:t>
        <a:bodyPr/>
        <a:lstStyle/>
        <a:p>
          <a:endParaRPr lang="en-ID"/>
        </a:p>
      </dgm:t>
    </dgm:pt>
    <dgm:pt modelId="{0196240B-5CCB-4135-B3A8-2976194734D1}" type="parTrans" cxnId="{48B2036D-4C77-49E6-B165-0C3F90BC6DAF}">
      <dgm:prSet/>
      <dgm:spPr/>
      <dgm:t>
        <a:bodyPr/>
        <a:lstStyle/>
        <a:p>
          <a:endParaRPr lang="en-ID"/>
        </a:p>
      </dgm:t>
    </dgm:pt>
    <dgm:pt modelId="{F8F699BA-F437-4FAD-9304-77BFBE241B8B}" type="pres">
      <dgm:prSet presAssocID="{1642A85F-D34D-4249-9319-6A8EE5C5D00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92CE14F2-0BF2-4193-AAFE-63FA4A978118}" type="pres">
      <dgm:prSet presAssocID="{2FC18B44-F03C-4AAC-8768-AD02C87922C8}" presName="thickLine" presStyleLbl="alignNode1" presStyleIdx="0" presStyleCnt="8"/>
      <dgm:spPr/>
    </dgm:pt>
    <dgm:pt modelId="{8C33FA83-E026-40A1-A5B1-5EF5C1753F16}" type="pres">
      <dgm:prSet presAssocID="{2FC18B44-F03C-4AAC-8768-AD02C87922C8}" presName="horz1" presStyleCnt="0"/>
      <dgm:spPr/>
    </dgm:pt>
    <dgm:pt modelId="{A9B18660-E1D8-4136-BE20-57D84B57BFC5}" type="pres">
      <dgm:prSet presAssocID="{2FC18B44-F03C-4AAC-8768-AD02C87922C8}" presName="tx1" presStyleLbl="revTx" presStyleIdx="0" presStyleCnt="8"/>
      <dgm:spPr/>
      <dgm:t>
        <a:bodyPr/>
        <a:lstStyle/>
        <a:p>
          <a:endParaRPr lang="en-US"/>
        </a:p>
      </dgm:t>
    </dgm:pt>
    <dgm:pt modelId="{6BD01873-943C-458C-95D0-8C144001BB9B}" type="pres">
      <dgm:prSet presAssocID="{2FC18B44-F03C-4AAC-8768-AD02C87922C8}" presName="vert1" presStyleCnt="0"/>
      <dgm:spPr/>
    </dgm:pt>
    <dgm:pt modelId="{FE2EAB15-CFC4-4A99-9981-B1E45E098935}" type="pres">
      <dgm:prSet presAssocID="{475D3132-8F87-47BF-9084-5BD7D3859841}" presName="thickLine" presStyleLbl="alignNode1" presStyleIdx="1" presStyleCnt="8"/>
      <dgm:spPr/>
    </dgm:pt>
    <dgm:pt modelId="{8AC9F6BC-2ADA-4BFE-B945-90D32427FF44}" type="pres">
      <dgm:prSet presAssocID="{475D3132-8F87-47BF-9084-5BD7D3859841}" presName="horz1" presStyleCnt="0"/>
      <dgm:spPr/>
    </dgm:pt>
    <dgm:pt modelId="{2F882CBD-AE1A-4D32-ABCE-CBD10ADAFDBE}" type="pres">
      <dgm:prSet presAssocID="{475D3132-8F87-47BF-9084-5BD7D3859841}" presName="tx1" presStyleLbl="revTx" presStyleIdx="1" presStyleCnt="8"/>
      <dgm:spPr/>
      <dgm:t>
        <a:bodyPr/>
        <a:lstStyle/>
        <a:p>
          <a:endParaRPr lang="en-US"/>
        </a:p>
      </dgm:t>
    </dgm:pt>
    <dgm:pt modelId="{D768E41F-BED9-41CA-B640-FAB4176E9769}" type="pres">
      <dgm:prSet presAssocID="{475D3132-8F87-47BF-9084-5BD7D3859841}" presName="vert1" presStyleCnt="0"/>
      <dgm:spPr/>
    </dgm:pt>
    <dgm:pt modelId="{016F8B05-9DD3-4F7F-A558-7F1DEF4F125E}" type="pres">
      <dgm:prSet presAssocID="{E1E52C17-0935-46B2-9B92-4BD248EF8756}" presName="thickLine" presStyleLbl="alignNode1" presStyleIdx="2" presStyleCnt="8"/>
      <dgm:spPr/>
    </dgm:pt>
    <dgm:pt modelId="{6C794125-B6BD-493D-AAB8-64CE3522B7EF}" type="pres">
      <dgm:prSet presAssocID="{E1E52C17-0935-46B2-9B92-4BD248EF8756}" presName="horz1" presStyleCnt="0"/>
      <dgm:spPr/>
    </dgm:pt>
    <dgm:pt modelId="{08A49DC9-CB06-4EA5-BF1C-73BCAB8DB887}" type="pres">
      <dgm:prSet presAssocID="{E1E52C17-0935-46B2-9B92-4BD248EF8756}" presName="tx1" presStyleLbl="revTx" presStyleIdx="2" presStyleCnt="8"/>
      <dgm:spPr/>
      <dgm:t>
        <a:bodyPr/>
        <a:lstStyle/>
        <a:p>
          <a:endParaRPr lang="en-US"/>
        </a:p>
      </dgm:t>
    </dgm:pt>
    <dgm:pt modelId="{58F5F629-6BA2-4536-AE9E-BC275D3E0B8D}" type="pres">
      <dgm:prSet presAssocID="{E1E52C17-0935-46B2-9B92-4BD248EF8756}" presName="vert1" presStyleCnt="0"/>
      <dgm:spPr/>
    </dgm:pt>
    <dgm:pt modelId="{7ABB3A87-E75D-4180-B986-00ADE739C9DB}" type="pres">
      <dgm:prSet presAssocID="{0B8B0D42-F8DB-4527-8066-1E6A1BC6F0DC}" presName="thickLine" presStyleLbl="alignNode1" presStyleIdx="3" presStyleCnt="8"/>
      <dgm:spPr/>
    </dgm:pt>
    <dgm:pt modelId="{DC74DE7D-0E04-4315-AF70-5E27B482ED0C}" type="pres">
      <dgm:prSet presAssocID="{0B8B0D42-F8DB-4527-8066-1E6A1BC6F0DC}" presName="horz1" presStyleCnt="0"/>
      <dgm:spPr/>
    </dgm:pt>
    <dgm:pt modelId="{6A37D762-8DED-45F7-9D9B-D5E9DCD76850}" type="pres">
      <dgm:prSet presAssocID="{0B8B0D42-F8DB-4527-8066-1E6A1BC6F0DC}" presName="tx1" presStyleLbl="revTx" presStyleIdx="3" presStyleCnt="8"/>
      <dgm:spPr/>
      <dgm:t>
        <a:bodyPr/>
        <a:lstStyle/>
        <a:p>
          <a:endParaRPr lang="en-US"/>
        </a:p>
      </dgm:t>
    </dgm:pt>
    <dgm:pt modelId="{7494E6A2-7A90-4116-8EA9-D569ED570F27}" type="pres">
      <dgm:prSet presAssocID="{0B8B0D42-F8DB-4527-8066-1E6A1BC6F0DC}" presName="vert1" presStyleCnt="0"/>
      <dgm:spPr/>
    </dgm:pt>
    <dgm:pt modelId="{4DEFE8F0-0032-46DE-8FB9-0A175BEF9BD5}" type="pres">
      <dgm:prSet presAssocID="{FD51E869-1A3A-4CAF-B515-31B5AD6E9C0B}" presName="thickLine" presStyleLbl="alignNode1" presStyleIdx="4" presStyleCnt="8"/>
      <dgm:spPr/>
    </dgm:pt>
    <dgm:pt modelId="{83A5DC15-1DD0-4EBE-9CF8-C09B123B4955}" type="pres">
      <dgm:prSet presAssocID="{FD51E869-1A3A-4CAF-B515-31B5AD6E9C0B}" presName="horz1" presStyleCnt="0"/>
      <dgm:spPr/>
    </dgm:pt>
    <dgm:pt modelId="{CE10ED03-67B7-45CA-8DFF-731912280035}" type="pres">
      <dgm:prSet presAssocID="{FD51E869-1A3A-4CAF-B515-31B5AD6E9C0B}" presName="tx1" presStyleLbl="revTx" presStyleIdx="4" presStyleCnt="8"/>
      <dgm:spPr/>
      <dgm:t>
        <a:bodyPr/>
        <a:lstStyle/>
        <a:p>
          <a:endParaRPr lang="en-US"/>
        </a:p>
      </dgm:t>
    </dgm:pt>
    <dgm:pt modelId="{665F4346-0C17-4F7A-8D9C-2A1BF85B5ADF}" type="pres">
      <dgm:prSet presAssocID="{FD51E869-1A3A-4CAF-B515-31B5AD6E9C0B}" presName="vert1" presStyleCnt="0"/>
      <dgm:spPr/>
    </dgm:pt>
    <dgm:pt modelId="{803701CE-08AF-47AE-AC26-6628E842B3C9}" type="pres">
      <dgm:prSet presAssocID="{794CCA6B-F35C-4463-A1DE-76181FFBAC6A}" presName="thickLine" presStyleLbl="alignNode1" presStyleIdx="5" presStyleCnt="8"/>
      <dgm:spPr/>
    </dgm:pt>
    <dgm:pt modelId="{EF2353A9-6F7B-4FDE-857A-EA94FEC819CE}" type="pres">
      <dgm:prSet presAssocID="{794CCA6B-F35C-4463-A1DE-76181FFBAC6A}" presName="horz1" presStyleCnt="0"/>
      <dgm:spPr/>
    </dgm:pt>
    <dgm:pt modelId="{77638325-1AB1-45B3-AAF3-5F018F487702}" type="pres">
      <dgm:prSet presAssocID="{794CCA6B-F35C-4463-A1DE-76181FFBAC6A}" presName="tx1" presStyleLbl="revTx" presStyleIdx="5" presStyleCnt="8" custLinFactNeighborX="-131"/>
      <dgm:spPr/>
      <dgm:t>
        <a:bodyPr/>
        <a:lstStyle/>
        <a:p>
          <a:endParaRPr lang="en-US"/>
        </a:p>
      </dgm:t>
    </dgm:pt>
    <dgm:pt modelId="{3BB7D71D-53AD-4991-950A-D43B58517B05}" type="pres">
      <dgm:prSet presAssocID="{794CCA6B-F35C-4463-A1DE-76181FFBAC6A}" presName="vert1" presStyleCnt="0"/>
      <dgm:spPr/>
    </dgm:pt>
    <dgm:pt modelId="{9F23DFC2-D0E9-4135-91BB-4738EBDF5890}" type="pres">
      <dgm:prSet presAssocID="{73C8FF6C-0DEB-48EB-A314-18C67D7B8623}" presName="thickLine" presStyleLbl="alignNode1" presStyleIdx="6" presStyleCnt="8"/>
      <dgm:spPr/>
    </dgm:pt>
    <dgm:pt modelId="{526D6734-E525-4776-8796-D4D0FE248C90}" type="pres">
      <dgm:prSet presAssocID="{73C8FF6C-0DEB-48EB-A314-18C67D7B8623}" presName="horz1" presStyleCnt="0"/>
      <dgm:spPr/>
    </dgm:pt>
    <dgm:pt modelId="{714ACF5B-A414-4DED-9556-BB70F7EF9A46}" type="pres">
      <dgm:prSet presAssocID="{73C8FF6C-0DEB-48EB-A314-18C67D7B8623}" presName="tx1" presStyleLbl="revTx" presStyleIdx="6" presStyleCnt="8"/>
      <dgm:spPr/>
      <dgm:t>
        <a:bodyPr/>
        <a:lstStyle/>
        <a:p>
          <a:endParaRPr lang="en-US"/>
        </a:p>
      </dgm:t>
    </dgm:pt>
    <dgm:pt modelId="{27E2F1E8-6D70-4B20-A3C6-7CAB03858BD0}" type="pres">
      <dgm:prSet presAssocID="{73C8FF6C-0DEB-48EB-A314-18C67D7B8623}" presName="vert1" presStyleCnt="0"/>
      <dgm:spPr/>
    </dgm:pt>
    <dgm:pt modelId="{C5FC3DE3-4FFA-4672-BB0F-AA4A4D8B1531}" type="pres">
      <dgm:prSet presAssocID="{68635002-B8CC-4317-A130-8671760BE0C7}" presName="thickLine" presStyleLbl="alignNode1" presStyleIdx="7" presStyleCnt="8"/>
      <dgm:spPr/>
    </dgm:pt>
    <dgm:pt modelId="{DE72FDC4-1144-4D31-9861-C99F0A47D273}" type="pres">
      <dgm:prSet presAssocID="{68635002-B8CC-4317-A130-8671760BE0C7}" presName="horz1" presStyleCnt="0"/>
      <dgm:spPr/>
    </dgm:pt>
    <dgm:pt modelId="{C12DE351-FE3A-4F76-9EFA-32431CCC646E}" type="pres">
      <dgm:prSet presAssocID="{68635002-B8CC-4317-A130-8671760BE0C7}" presName="tx1" presStyleLbl="revTx" presStyleIdx="7" presStyleCnt="8"/>
      <dgm:spPr/>
      <dgm:t>
        <a:bodyPr/>
        <a:lstStyle/>
        <a:p>
          <a:endParaRPr lang="en-US"/>
        </a:p>
      </dgm:t>
    </dgm:pt>
    <dgm:pt modelId="{6ED65931-61E9-4967-AC9B-D466E6FE58C9}" type="pres">
      <dgm:prSet presAssocID="{68635002-B8CC-4317-A130-8671760BE0C7}" presName="vert1" presStyleCnt="0"/>
      <dgm:spPr/>
    </dgm:pt>
  </dgm:ptLst>
  <dgm:cxnLst>
    <dgm:cxn modelId="{AD1B7304-F9DC-4A3D-9673-CC0872FFE407}" srcId="{1642A85F-D34D-4249-9319-6A8EE5C5D00B}" destId="{2FC18B44-F03C-4AAC-8768-AD02C87922C8}" srcOrd="0" destOrd="0" parTransId="{66D4EA5D-F42C-4D5E-A51F-7443536A3B5E}" sibTransId="{D8DCA738-8F7B-451D-9609-029410AE7DA6}"/>
    <dgm:cxn modelId="{FC873CB5-E19C-4D7C-8AA9-A4C1C12798CA}" type="presOf" srcId="{475D3132-8F87-47BF-9084-5BD7D3859841}" destId="{2F882CBD-AE1A-4D32-ABCE-CBD10ADAFDBE}" srcOrd="0" destOrd="0" presId="urn:microsoft.com/office/officeart/2008/layout/LinedList"/>
    <dgm:cxn modelId="{1A30FC61-BC87-43C9-9D4F-47086E0FDBDF}" type="presOf" srcId="{1642A85F-D34D-4249-9319-6A8EE5C5D00B}" destId="{F8F699BA-F437-4FAD-9304-77BFBE241B8B}" srcOrd="0" destOrd="0" presId="urn:microsoft.com/office/officeart/2008/layout/LinedList"/>
    <dgm:cxn modelId="{945D397A-3E9E-4D05-9898-3FACD6F200E0}" type="presOf" srcId="{73C8FF6C-0DEB-48EB-A314-18C67D7B8623}" destId="{714ACF5B-A414-4DED-9556-BB70F7EF9A46}" srcOrd="0" destOrd="0" presId="urn:microsoft.com/office/officeart/2008/layout/LinedList"/>
    <dgm:cxn modelId="{AEEAB742-B9CA-4E43-9D95-CB175E795565}" type="presOf" srcId="{2FC18B44-F03C-4AAC-8768-AD02C87922C8}" destId="{A9B18660-E1D8-4136-BE20-57D84B57BFC5}" srcOrd="0" destOrd="0" presId="urn:microsoft.com/office/officeart/2008/layout/LinedList"/>
    <dgm:cxn modelId="{B2B8A22B-6A23-4546-9B15-FEB1E026F7EE}" type="presOf" srcId="{794CCA6B-F35C-4463-A1DE-76181FFBAC6A}" destId="{77638325-1AB1-45B3-AAF3-5F018F487702}" srcOrd="0" destOrd="0" presId="urn:microsoft.com/office/officeart/2008/layout/LinedList"/>
    <dgm:cxn modelId="{71F190FC-847C-4B3B-90BC-50DEB88A736D}" type="presOf" srcId="{E1E52C17-0935-46B2-9B92-4BD248EF8756}" destId="{08A49DC9-CB06-4EA5-BF1C-73BCAB8DB887}" srcOrd="0" destOrd="0" presId="urn:microsoft.com/office/officeart/2008/layout/LinedList"/>
    <dgm:cxn modelId="{48B2036D-4C77-49E6-B165-0C3F90BC6DAF}" srcId="{1642A85F-D34D-4249-9319-6A8EE5C5D00B}" destId="{73C8FF6C-0DEB-48EB-A314-18C67D7B8623}" srcOrd="6" destOrd="0" parTransId="{0196240B-5CCB-4135-B3A8-2976194734D1}" sibTransId="{1C25ED85-180E-44B8-A457-DA28D23B8F4D}"/>
    <dgm:cxn modelId="{7304762F-CBAE-4ACF-8115-7C299173897F}" type="presOf" srcId="{0B8B0D42-F8DB-4527-8066-1E6A1BC6F0DC}" destId="{6A37D762-8DED-45F7-9D9B-D5E9DCD76850}" srcOrd="0" destOrd="0" presId="urn:microsoft.com/office/officeart/2008/layout/LinedList"/>
    <dgm:cxn modelId="{4C1FECFB-E861-40B1-859A-F603C29061F8}" srcId="{1642A85F-D34D-4249-9319-6A8EE5C5D00B}" destId="{475D3132-8F87-47BF-9084-5BD7D3859841}" srcOrd="1" destOrd="0" parTransId="{CB7498E3-6C3E-4E5E-8CA8-65C1645D78CE}" sibTransId="{59BBD90F-F0EC-430D-A832-32A9626ED534}"/>
    <dgm:cxn modelId="{0B661506-CBF2-4C84-AB4B-F441583C5EC4}" srcId="{1642A85F-D34D-4249-9319-6A8EE5C5D00B}" destId="{68635002-B8CC-4317-A130-8671760BE0C7}" srcOrd="7" destOrd="0" parTransId="{1A5E0899-F0E2-406F-AC81-E322B214EEAA}" sibTransId="{F4E7A1A1-E79F-4713-93DD-5521731DE58E}"/>
    <dgm:cxn modelId="{5568A640-7F90-44FF-AD90-6FE1BBA10F18}" srcId="{1642A85F-D34D-4249-9319-6A8EE5C5D00B}" destId="{794CCA6B-F35C-4463-A1DE-76181FFBAC6A}" srcOrd="5" destOrd="0" parTransId="{FACF689F-5865-420B-BFD8-0E9D8D9608A9}" sibTransId="{3B63CFEB-3D09-483D-B0AA-A05E0A9B8E3B}"/>
    <dgm:cxn modelId="{6E75BD56-9571-4649-A718-90A2B47CB7B4}" type="presOf" srcId="{68635002-B8CC-4317-A130-8671760BE0C7}" destId="{C12DE351-FE3A-4F76-9EFA-32431CCC646E}" srcOrd="0" destOrd="0" presId="urn:microsoft.com/office/officeart/2008/layout/LinedList"/>
    <dgm:cxn modelId="{CB050C6D-14B1-4B56-AC05-80485E5537B3}" srcId="{1642A85F-D34D-4249-9319-6A8EE5C5D00B}" destId="{E1E52C17-0935-46B2-9B92-4BD248EF8756}" srcOrd="2" destOrd="0" parTransId="{4E28BCBE-27BC-45C1-A95C-E0E400FA9F39}" sibTransId="{D9BD4DA1-F949-4FC1-AD25-66983713B883}"/>
    <dgm:cxn modelId="{8B4590D2-9C87-43FC-BF49-E67E447F66A4}" type="presOf" srcId="{FD51E869-1A3A-4CAF-B515-31B5AD6E9C0B}" destId="{CE10ED03-67B7-45CA-8DFF-731912280035}" srcOrd="0" destOrd="0" presId="urn:microsoft.com/office/officeart/2008/layout/LinedList"/>
    <dgm:cxn modelId="{4E6851BC-7CCD-4A90-9341-288798703838}" srcId="{1642A85F-D34D-4249-9319-6A8EE5C5D00B}" destId="{FD51E869-1A3A-4CAF-B515-31B5AD6E9C0B}" srcOrd="4" destOrd="0" parTransId="{BBAF3E1D-F12B-41A7-9320-5EBD0706E620}" sibTransId="{3E4DB23C-D505-4584-9BEB-667378DFE912}"/>
    <dgm:cxn modelId="{AC8F6713-EF39-412C-9FB7-F18D8C685527}" srcId="{1642A85F-D34D-4249-9319-6A8EE5C5D00B}" destId="{0B8B0D42-F8DB-4527-8066-1E6A1BC6F0DC}" srcOrd="3" destOrd="0" parTransId="{DF37F0C0-D2E3-4566-9CEB-8A63AC01BDB4}" sibTransId="{034022BB-EF32-46FE-8D81-F07BDFDE2DD2}"/>
    <dgm:cxn modelId="{AEDE189A-E9B0-44D8-B625-855165997657}" type="presParOf" srcId="{F8F699BA-F437-4FAD-9304-77BFBE241B8B}" destId="{92CE14F2-0BF2-4193-AAFE-63FA4A978118}" srcOrd="0" destOrd="0" presId="urn:microsoft.com/office/officeart/2008/layout/LinedList"/>
    <dgm:cxn modelId="{45702FEE-28E4-4A62-85AB-4918DA3736C7}" type="presParOf" srcId="{F8F699BA-F437-4FAD-9304-77BFBE241B8B}" destId="{8C33FA83-E026-40A1-A5B1-5EF5C1753F16}" srcOrd="1" destOrd="0" presId="urn:microsoft.com/office/officeart/2008/layout/LinedList"/>
    <dgm:cxn modelId="{E06B4D04-0A03-428D-8667-D4D85EC6A816}" type="presParOf" srcId="{8C33FA83-E026-40A1-A5B1-5EF5C1753F16}" destId="{A9B18660-E1D8-4136-BE20-57D84B57BFC5}" srcOrd="0" destOrd="0" presId="urn:microsoft.com/office/officeart/2008/layout/LinedList"/>
    <dgm:cxn modelId="{62107491-0620-457D-8074-E61A420F17B8}" type="presParOf" srcId="{8C33FA83-E026-40A1-A5B1-5EF5C1753F16}" destId="{6BD01873-943C-458C-95D0-8C144001BB9B}" srcOrd="1" destOrd="0" presId="urn:microsoft.com/office/officeart/2008/layout/LinedList"/>
    <dgm:cxn modelId="{17662B3A-076E-4BDE-8F33-8DFF28862D4F}" type="presParOf" srcId="{F8F699BA-F437-4FAD-9304-77BFBE241B8B}" destId="{FE2EAB15-CFC4-4A99-9981-B1E45E098935}" srcOrd="2" destOrd="0" presId="urn:microsoft.com/office/officeart/2008/layout/LinedList"/>
    <dgm:cxn modelId="{139BE5B3-58B3-4E51-9F4B-96754B2F182A}" type="presParOf" srcId="{F8F699BA-F437-4FAD-9304-77BFBE241B8B}" destId="{8AC9F6BC-2ADA-4BFE-B945-90D32427FF44}" srcOrd="3" destOrd="0" presId="urn:microsoft.com/office/officeart/2008/layout/LinedList"/>
    <dgm:cxn modelId="{1048AEB1-0886-4001-A726-99F61F704BE6}" type="presParOf" srcId="{8AC9F6BC-2ADA-4BFE-B945-90D32427FF44}" destId="{2F882CBD-AE1A-4D32-ABCE-CBD10ADAFDBE}" srcOrd="0" destOrd="0" presId="urn:microsoft.com/office/officeart/2008/layout/LinedList"/>
    <dgm:cxn modelId="{F0792FDA-69A4-47F5-BE1D-47B57382D933}" type="presParOf" srcId="{8AC9F6BC-2ADA-4BFE-B945-90D32427FF44}" destId="{D768E41F-BED9-41CA-B640-FAB4176E9769}" srcOrd="1" destOrd="0" presId="urn:microsoft.com/office/officeart/2008/layout/LinedList"/>
    <dgm:cxn modelId="{D2CF3DE8-000E-4557-B3F6-1AB6882A74D4}" type="presParOf" srcId="{F8F699BA-F437-4FAD-9304-77BFBE241B8B}" destId="{016F8B05-9DD3-4F7F-A558-7F1DEF4F125E}" srcOrd="4" destOrd="0" presId="urn:microsoft.com/office/officeart/2008/layout/LinedList"/>
    <dgm:cxn modelId="{8345087A-CFF5-49B1-9D0A-C86561F5D337}" type="presParOf" srcId="{F8F699BA-F437-4FAD-9304-77BFBE241B8B}" destId="{6C794125-B6BD-493D-AAB8-64CE3522B7EF}" srcOrd="5" destOrd="0" presId="urn:microsoft.com/office/officeart/2008/layout/LinedList"/>
    <dgm:cxn modelId="{64814DDE-4F66-411C-91EA-3BD184599599}" type="presParOf" srcId="{6C794125-B6BD-493D-AAB8-64CE3522B7EF}" destId="{08A49DC9-CB06-4EA5-BF1C-73BCAB8DB887}" srcOrd="0" destOrd="0" presId="urn:microsoft.com/office/officeart/2008/layout/LinedList"/>
    <dgm:cxn modelId="{2097B167-9A33-42B9-B573-95CA33FEF480}" type="presParOf" srcId="{6C794125-B6BD-493D-AAB8-64CE3522B7EF}" destId="{58F5F629-6BA2-4536-AE9E-BC275D3E0B8D}" srcOrd="1" destOrd="0" presId="urn:microsoft.com/office/officeart/2008/layout/LinedList"/>
    <dgm:cxn modelId="{A6278F40-D1D6-4C89-99C7-8257260FFEC3}" type="presParOf" srcId="{F8F699BA-F437-4FAD-9304-77BFBE241B8B}" destId="{7ABB3A87-E75D-4180-B986-00ADE739C9DB}" srcOrd="6" destOrd="0" presId="urn:microsoft.com/office/officeart/2008/layout/LinedList"/>
    <dgm:cxn modelId="{AF176B0C-3827-401D-B436-F8BEA3EED065}" type="presParOf" srcId="{F8F699BA-F437-4FAD-9304-77BFBE241B8B}" destId="{DC74DE7D-0E04-4315-AF70-5E27B482ED0C}" srcOrd="7" destOrd="0" presId="urn:microsoft.com/office/officeart/2008/layout/LinedList"/>
    <dgm:cxn modelId="{6E171228-4C8B-4233-B2E8-786416A49B41}" type="presParOf" srcId="{DC74DE7D-0E04-4315-AF70-5E27B482ED0C}" destId="{6A37D762-8DED-45F7-9D9B-D5E9DCD76850}" srcOrd="0" destOrd="0" presId="urn:microsoft.com/office/officeart/2008/layout/LinedList"/>
    <dgm:cxn modelId="{70E7D03B-A2C5-4414-A3FF-04E924DEAF90}" type="presParOf" srcId="{DC74DE7D-0E04-4315-AF70-5E27B482ED0C}" destId="{7494E6A2-7A90-4116-8EA9-D569ED570F27}" srcOrd="1" destOrd="0" presId="urn:microsoft.com/office/officeart/2008/layout/LinedList"/>
    <dgm:cxn modelId="{0239FD7B-46B8-4741-B0A5-88B5B66BB2DA}" type="presParOf" srcId="{F8F699BA-F437-4FAD-9304-77BFBE241B8B}" destId="{4DEFE8F0-0032-46DE-8FB9-0A175BEF9BD5}" srcOrd="8" destOrd="0" presId="urn:microsoft.com/office/officeart/2008/layout/LinedList"/>
    <dgm:cxn modelId="{0F083D71-9097-4071-AF31-F6BD7503B012}" type="presParOf" srcId="{F8F699BA-F437-4FAD-9304-77BFBE241B8B}" destId="{83A5DC15-1DD0-4EBE-9CF8-C09B123B4955}" srcOrd="9" destOrd="0" presId="urn:microsoft.com/office/officeart/2008/layout/LinedList"/>
    <dgm:cxn modelId="{9FDB0E05-780F-4ED5-B4D8-536936A00912}" type="presParOf" srcId="{83A5DC15-1DD0-4EBE-9CF8-C09B123B4955}" destId="{CE10ED03-67B7-45CA-8DFF-731912280035}" srcOrd="0" destOrd="0" presId="urn:microsoft.com/office/officeart/2008/layout/LinedList"/>
    <dgm:cxn modelId="{2157123D-0402-474E-A189-B986364B8F73}" type="presParOf" srcId="{83A5DC15-1DD0-4EBE-9CF8-C09B123B4955}" destId="{665F4346-0C17-4F7A-8D9C-2A1BF85B5ADF}" srcOrd="1" destOrd="0" presId="urn:microsoft.com/office/officeart/2008/layout/LinedList"/>
    <dgm:cxn modelId="{A1A14F4F-6421-4EEC-9AEA-711748031EDD}" type="presParOf" srcId="{F8F699BA-F437-4FAD-9304-77BFBE241B8B}" destId="{803701CE-08AF-47AE-AC26-6628E842B3C9}" srcOrd="10" destOrd="0" presId="urn:microsoft.com/office/officeart/2008/layout/LinedList"/>
    <dgm:cxn modelId="{1E3315F3-F3E5-492D-A46D-87FB4F760F2C}" type="presParOf" srcId="{F8F699BA-F437-4FAD-9304-77BFBE241B8B}" destId="{EF2353A9-6F7B-4FDE-857A-EA94FEC819CE}" srcOrd="11" destOrd="0" presId="urn:microsoft.com/office/officeart/2008/layout/LinedList"/>
    <dgm:cxn modelId="{CADC7F56-5E65-49B3-AF84-7428CC71C705}" type="presParOf" srcId="{EF2353A9-6F7B-4FDE-857A-EA94FEC819CE}" destId="{77638325-1AB1-45B3-AAF3-5F018F487702}" srcOrd="0" destOrd="0" presId="urn:microsoft.com/office/officeart/2008/layout/LinedList"/>
    <dgm:cxn modelId="{2C0B11A4-78D4-4619-A2EB-86EFE1BE6A52}" type="presParOf" srcId="{EF2353A9-6F7B-4FDE-857A-EA94FEC819CE}" destId="{3BB7D71D-53AD-4991-950A-D43B58517B05}" srcOrd="1" destOrd="0" presId="urn:microsoft.com/office/officeart/2008/layout/LinedList"/>
    <dgm:cxn modelId="{610B22BF-273F-48A8-914E-76A11BF6F6A6}" type="presParOf" srcId="{F8F699BA-F437-4FAD-9304-77BFBE241B8B}" destId="{9F23DFC2-D0E9-4135-91BB-4738EBDF5890}" srcOrd="12" destOrd="0" presId="urn:microsoft.com/office/officeart/2008/layout/LinedList"/>
    <dgm:cxn modelId="{51DBA39B-0F57-4F9A-98E9-E1A69FC161F4}" type="presParOf" srcId="{F8F699BA-F437-4FAD-9304-77BFBE241B8B}" destId="{526D6734-E525-4776-8796-D4D0FE248C90}" srcOrd="13" destOrd="0" presId="urn:microsoft.com/office/officeart/2008/layout/LinedList"/>
    <dgm:cxn modelId="{D4610B01-CBFB-4436-89B6-5AB1DB138023}" type="presParOf" srcId="{526D6734-E525-4776-8796-D4D0FE248C90}" destId="{714ACF5B-A414-4DED-9556-BB70F7EF9A46}" srcOrd="0" destOrd="0" presId="urn:microsoft.com/office/officeart/2008/layout/LinedList"/>
    <dgm:cxn modelId="{B287491D-FAEA-4D0A-A2DC-304FB196971C}" type="presParOf" srcId="{526D6734-E525-4776-8796-D4D0FE248C90}" destId="{27E2F1E8-6D70-4B20-A3C6-7CAB03858BD0}" srcOrd="1" destOrd="0" presId="urn:microsoft.com/office/officeart/2008/layout/LinedList"/>
    <dgm:cxn modelId="{AE3CFC12-DDC4-480B-A224-C3A0683DB797}" type="presParOf" srcId="{F8F699BA-F437-4FAD-9304-77BFBE241B8B}" destId="{C5FC3DE3-4FFA-4672-BB0F-AA4A4D8B1531}" srcOrd="14" destOrd="0" presId="urn:microsoft.com/office/officeart/2008/layout/LinedList"/>
    <dgm:cxn modelId="{F4F09070-D99E-4F6A-86CF-FDD353EE393B}" type="presParOf" srcId="{F8F699BA-F437-4FAD-9304-77BFBE241B8B}" destId="{DE72FDC4-1144-4D31-9861-C99F0A47D273}" srcOrd="15" destOrd="0" presId="urn:microsoft.com/office/officeart/2008/layout/LinedList"/>
    <dgm:cxn modelId="{A9740984-FB0C-4B7E-955D-0B39BF85BA50}" type="presParOf" srcId="{DE72FDC4-1144-4D31-9861-C99F0A47D273}" destId="{C12DE351-FE3A-4F76-9EFA-32431CCC646E}" srcOrd="0" destOrd="0" presId="urn:microsoft.com/office/officeart/2008/layout/LinedList"/>
    <dgm:cxn modelId="{C4FB6638-EC83-48FA-99A6-E0140CFC4354}" type="presParOf" srcId="{DE72FDC4-1144-4D31-9861-C99F0A47D273}" destId="{6ED65931-61E9-4967-AC9B-D466E6FE58C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36D259-EF50-0546-AB82-57B49B5CBBA3}" type="doc">
      <dgm:prSet loTypeId="urn:microsoft.com/office/officeart/2005/8/layout/cycle7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6D59642-FC6C-3147-995B-DADBB74C2F27}">
      <dgm:prSet phldrT="[Text]"/>
      <dgm:spPr/>
      <dgm:t>
        <a:bodyPr/>
        <a:lstStyle/>
        <a:p>
          <a:r>
            <a:rPr lang="en-US" dirty="0" err="1"/>
            <a:t>Suap</a:t>
          </a:r>
          <a:endParaRPr lang="en-US" dirty="0"/>
        </a:p>
      </dgm:t>
    </dgm:pt>
    <dgm:pt modelId="{D85B413F-C00F-EA48-875B-95DA19AB5014}" type="parTrans" cxnId="{482C6E34-4025-6B40-B6BF-2B49AADA929E}">
      <dgm:prSet/>
      <dgm:spPr/>
      <dgm:t>
        <a:bodyPr/>
        <a:lstStyle/>
        <a:p>
          <a:endParaRPr lang="en-US"/>
        </a:p>
      </dgm:t>
    </dgm:pt>
    <dgm:pt modelId="{ECE09E18-7451-7E47-8B83-3AF294ED24B2}" type="sibTrans" cxnId="{482C6E34-4025-6B40-B6BF-2B49AADA929E}">
      <dgm:prSet/>
      <dgm:spPr/>
      <dgm:t>
        <a:bodyPr/>
        <a:lstStyle/>
        <a:p>
          <a:endParaRPr lang="en-US"/>
        </a:p>
      </dgm:t>
    </dgm:pt>
    <dgm:pt modelId="{A3466BE7-4A24-AC44-8AA5-FDD5631AA65A}">
      <dgm:prSet phldrT="[Text]"/>
      <dgm:spPr/>
      <dgm:t>
        <a:bodyPr/>
        <a:lstStyle/>
        <a:p>
          <a:r>
            <a:rPr lang="en-US" dirty="0" err="1"/>
            <a:t>Fiktif</a:t>
          </a:r>
          <a:endParaRPr lang="en-US" dirty="0"/>
        </a:p>
      </dgm:t>
    </dgm:pt>
    <dgm:pt modelId="{B2885A20-EDFF-B445-8B53-E6CB52F5BA8D}" type="parTrans" cxnId="{DE4386D0-E61B-3E45-8E77-4EB9A67D00D3}">
      <dgm:prSet/>
      <dgm:spPr/>
      <dgm:t>
        <a:bodyPr/>
        <a:lstStyle/>
        <a:p>
          <a:endParaRPr lang="en-US"/>
        </a:p>
      </dgm:t>
    </dgm:pt>
    <dgm:pt modelId="{DB4CE28C-0355-334E-923B-7CEC9C8F6D8B}" type="sibTrans" cxnId="{DE4386D0-E61B-3E45-8E77-4EB9A67D00D3}">
      <dgm:prSet/>
      <dgm:spPr/>
      <dgm:t>
        <a:bodyPr/>
        <a:lstStyle/>
        <a:p>
          <a:endParaRPr lang="en-US"/>
        </a:p>
      </dgm:t>
    </dgm:pt>
    <dgm:pt modelId="{9C06F938-8946-CB43-B069-691E43FA93F8}">
      <dgm:prSet phldrT="[Text]"/>
      <dgm:spPr/>
      <dgm:t>
        <a:bodyPr/>
        <a:lstStyle/>
        <a:p>
          <a:r>
            <a:rPr lang="en-US" dirty="0"/>
            <a:t>Mark-Up</a:t>
          </a:r>
        </a:p>
      </dgm:t>
    </dgm:pt>
    <dgm:pt modelId="{A7BB9DEB-768D-6F4D-B90C-C8D3D7010848}" type="parTrans" cxnId="{4672926C-436D-7649-8F39-AA1286DAA96D}">
      <dgm:prSet/>
      <dgm:spPr/>
      <dgm:t>
        <a:bodyPr/>
        <a:lstStyle/>
        <a:p>
          <a:endParaRPr lang="en-US"/>
        </a:p>
      </dgm:t>
    </dgm:pt>
    <dgm:pt modelId="{7338E0FF-4CCE-8743-8BF0-913BF73D043C}" type="sibTrans" cxnId="{4672926C-436D-7649-8F39-AA1286DAA96D}">
      <dgm:prSet/>
      <dgm:spPr/>
      <dgm:t>
        <a:bodyPr/>
        <a:lstStyle/>
        <a:p>
          <a:endParaRPr lang="en-US"/>
        </a:p>
      </dgm:t>
    </dgm:pt>
    <dgm:pt modelId="{5EB6B74B-5460-4D41-BD86-AC4574CEC257}" type="pres">
      <dgm:prSet presAssocID="{C936D259-EF50-0546-AB82-57B49B5CBBA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104D579-C6A8-F848-AF91-120437823A5D}" type="pres">
      <dgm:prSet presAssocID="{D6D59642-FC6C-3147-995B-DADBB74C2F2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7CA92B-36A8-314D-B475-158E39699682}" type="pres">
      <dgm:prSet presAssocID="{ECE09E18-7451-7E47-8B83-3AF294ED24B2}" presName="sibTrans" presStyleLbl="sibTrans2D1" presStyleIdx="0" presStyleCnt="3"/>
      <dgm:spPr/>
      <dgm:t>
        <a:bodyPr/>
        <a:lstStyle/>
        <a:p>
          <a:endParaRPr lang="en-US"/>
        </a:p>
      </dgm:t>
    </dgm:pt>
    <dgm:pt modelId="{6CB410F0-B078-CF44-BD3E-6DE189D89BDD}" type="pres">
      <dgm:prSet presAssocID="{ECE09E18-7451-7E47-8B83-3AF294ED24B2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C0A823C-A335-4A44-8220-6568989468CB}" type="pres">
      <dgm:prSet presAssocID="{A3466BE7-4A24-AC44-8AA5-FDD5631AA65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F67CD5-F36C-B342-AAD7-722A1F444F6F}" type="pres">
      <dgm:prSet presAssocID="{DB4CE28C-0355-334E-923B-7CEC9C8F6D8B}" presName="sibTrans" presStyleLbl="sibTrans2D1" presStyleIdx="1" presStyleCnt="3"/>
      <dgm:spPr/>
      <dgm:t>
        <a:bodyPr/>
        <a:lstStyle/>
        <a:p>
          <a:endParaRPr lang="en-US"/>
        </a:p>
      </dgm:t>
    </dgm:pt>
    <dgm:pt modelId="{D1B5F3ED-7FAB-8D4A-9713-C52CFD996788}" type="pres">
      <dgm:prSet presAssocID="{DB4CE28C-0355-334E-923B-7CEC9C8F6D8B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745A8077-6F7D-9240-A14E-252F994FA265}" type="pres">
      <dgm:prSet presAssocID="{9C06F938-8946-CB43-B069-691E43FA93F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2BC0F-1E56-0748-94A4-423CA219CA2C}" type="pres">
      <dgm:prSet presAssocID="{7338E0FF-4CCE-8743-8BF0-913BF73D043C}" presName="sibTrans" presStyleLbl="sibTrans2D1" presStyleIdx="2" presStyleCnt="3"/>
      <dgm:spPr/>
      <dgm:t>
        <a:bodyPr/>
        <a:lstStyle/>
        <a:p>
          <a:endParaRPr lang="en-US"/>
        </a:p>
      </dgm:t>
    </dgm:pt>
    <dgm:pt modelId="{3AAAA40D-EABE-934D-A219-B76DC641B842}" type="pres">
      <dgm:prSet presAssocID="{7338E0FF-4CCE-8743-8BF0-913BF73D043C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819E8EAC-FF0F-FE40-8A59-CF8DF9494AA5}" type="presOf" srcId="{DB4CE28C-0355-334E-923B-7CEC9C8F6D8B}" destId="{D1B5F3ED-7FAB-8D4A-9713-C52CFD996788}" srcOrd="1" destOrd="0" presId="urn:microsoft.com/office/officeart/2005/8/layout/cycle7"/>
    <dgm:cxn modelId="{4672926C-436D-7649-8F39-AA1286DAA96D}" srcId="{C936D259-EF50-0546-AB82-57B49B5CBBA3}" destId="{9C06F938-8946-CB43-B069-691E43FA93F8}" srcOrd="2" destOrd="0" parTransId="{A7BB9DEB-768D-6F4D-B90C-C8D3D7010848}" sibTransId="{7338E0FF-4CCE-8743-8BF0-913BF73D043C}"/>
    <dgm:cxn modelId="{DC4B7C82-0D6D-D448-98DD-16F33B962714}" type="presOf" srcId="{7338E0FF-4CCE-8743-8BF0-913BF73D043C}" destId="{3AAAA40D-EABE-934D-A219-B76DC641B842}" srcOrd="1" destOrd="0" presId="urn:microsoft.com/office/officeart/2005/8/layout/cycle7"/>
    <dgm:cxn modelId="{DE4386D0-E61B-3E45-8E77-4EB9A67D00D3}" srcId="{C936D259-EF50-0546-AB82-57B49B5CBBA3}" destId="{A3466BE7-4A24-AC44-8AA5-FDD5631AA65A}" srcOrd="1" destOrd="0" parTransId="{B2885A20-EDFF-B445-8B53-E6CB52F5BA8D}" sibTransId="{DB4CE28C-0355-334E-923B-7CEC9C8F6D8B}"/>
    <dgm:cxn modelId="{E64090B0-0D3D-9741-8B98-5A6B6983A069}" type="presOf" srcId="{DB4CE28C-0355-334E-923B-7CEC9C8F6D8B}" destId="{6CF67CD5-F36C-B342-AAD7-722A1F444F6F}" srcOrd="0" destOrd="0" presId="urn:microsoft.com/office/officeart/2005/8/layout/cycle7"/>
    <dgm:cxn modelId="{80D38077-3406-5D42-BCFB-04A600EDB63F}" type="presOf" srcId="{9C06F938-8946-CB43-B069-691E43FA93F8}" destId="{745A8077-6F7D-9240-A14E-252F994FA265}" srcOrd="0" destOrd="0" presId="urn:microsoft.com/office/officeart/2005/8/layout/cycle7"/>
    <dgm:cxn modelId="{022DC1A7-84A3-8441-A935-FD32463DFC48}" type="presOf" srcId="{ECE09E18-7451-7E47-8B83-3AF294ED24B2}" destId="{247CA92B-36A8-314D-B475-158E39699682}" srcOrd="0" destOrd="0" presId="urn:microsoft.com/office/officeart/2005/8/layout/cycle7"/>
    <dgm:cxn modelId="{04BA7E59-D10C-0041-B112-9DB2514E5E67}" type="presOf" srcId="{ECE09E18-7451-7E47-8B83-3AF294ED24B2}" destId="{6CB410F0-B078-CF44-BD3E-6DE189D89BDD}" srcOrd="1" destOrd="0" presId="urn:microsoft.com/office/officeart/2005/8/layout/cycle7"/>
    <dgm:cxn modelId="{482C6E34-4025-6B40-B6BF-2B49AADA929E}" srcId="{C936D259-EF50-0546-AB82-57B49B5CBBA3}" destId="{D6D59642-FC6C-3147-995B-DADBB74C2F27}" srcOrd="0" destOrd="0" parTransId="{D85B413F-C00F-EA48-875B-95DA19AB5014}" sibTransId="{ECE09E18-7451-7E47-8B83-3AF294ED24B2}"/>
    <dgm:cxn modelId="{7033F05B-5860-DE43-A5E4-A14244798D00}" type="presOf" srcId="{D6D59642-FC6C-3147-995B-DADBB74C2F27}" destId="{D104D579-C6A8-F848-AF91-120437823A5D}" srcOrd="0" destOrd="0" presId="urn:microsoft.com/office/officeart/2005/8/layout/cycle7"/>
    <dgm:cxn modelId="{781DD009-1CF4-1642-B861-D067AC139030}" type="presOf" srcId="{7338E0FF-4CCE-8743-8BF0-913BF73D043C}" destId="{9E62BC0F-1E56-0748-94A4-423CA219CA2C}" srcOrd="0" destOrd="0" presId="urn:microsoft.com/office/officeart/2005/8/layout/cycle7"/>
    <dgm:cxn modelId="{FE5A6A1F-9121-ED42-B7B8-B7E899A3E251}" type="presOf" srcId="{C936D259-EF50-0546-AB82-57B49B5CBBA3}" destId="{5EB6B74B-5460-4D41-BD86-AC4574CEC257}" srcOrd="0" destOrd="0" presId="urn:microsoft.com/office/officeart/2005/8/layout/cycle7"/>
    <dgm:cxn modelId="{9A44B64B-8C83-8245-8323-B7090E212EBC}" type="presOf" srcId="{A3466BE7-4A24-AC44-8AA5-FDD5631AA65A}" destId="{7C0A823C-A335-4A44-8220-6568989468CB}" srcOrd="0" destOrd="0" presId="urn:microsoft.com/office/officeart/2005/8/layout/cycle7"/>
    <dgm:cxn modelId="{1F1F5FB5-6B4D-124B-9BB7-9E88D53B8961}" type="presParOf" srcId="{5EB6B74B-5460-4D41-BD86-AC4574CEC257}" destId="{D104D579-C6A8-F848-AF91-120437823A5D}" srcOrd="0" destOrd="0" presId="urn:microsoft.com/office/officeart/2005/8/layout/cycle7"/>
    <dgm:cxn modelId="{28D32AA4-3294-0C4A-83E1-C21B20654B2C}" type="presParOf" srcId="{5EB6B74B-5460-4D41-BD86-AC4574CEC257}" destId="{247CA92B-36A8-314D-B475-158E39699682}" srcOrd="1" destOrd="0" presId="urn:microsoft.com/office/officeart/2005/8/layout/cycle7"/>
    <dgm:cxn modelId="{1896175B-3F49-754D-9E5A-C48A9E3A47F2}" type="presParOf" srcId="{247CA92B-36A8-314D-B475-158E39699682}" destId="{6CB410F0-B078-CF44-BD3E-6DE189D89BDD}" srcOrd="0" destOrd="0" presId="urn:microsoft.com/office/officeart/2005/8/layout/cycle7"/>
    <dgm:cxn modelId="{AF8C1398-6381-FB44-B963-D044A2E2776B}" type="presParOf" srcId="{5EB6B74B-5460-4D41-BD86-AC4574CEC257}" destId="{7C0A823C-A335-4A44-8220-6568989468CB}" srcOrd="2" destOrd="0" presId="urn:microsoft.com/office/officeart/2005/8/layout/cycle7"/>
    <dgm:cxn modelId="{F1ABC43B-99B9-9C4B-B1A3-45C0188ACD2C}" type="presParOf" srcId="{5EB6B74B-5460-4D41-BD86-AC4574CEC257}" destId="{6CF67CD5-F36C-B342-AAD7-722A1F444F6F}" srcOrd="3" destOrd="0" presId="urn:microsoft.com/office/officeart/2005/8/layout/cycle7"/>
    <dgm:cxn modelId="{CCB20E81-DBE4-8447-83B4-63F3EAE9D827}" type="presParOf" srcId="{6CF67CD5-F36C-B342-AAD7-722A1F444F6F}" destId="{D1B5F3ED-7FAB-8D4A-9713-C52CFD996788}" srcOrd="0" destOrd="0" presId="urn:microsoft.com/office/officeart/2005/8/layout/cycle7"/>
    <dgm:cxn modelId="{629C5344-810F-AA4D-BF23-C081F3E485B6}" type="presParOf" srcId="{5EB6B74B-5460-4D41-BD86-AC4574CEC257}" destId="{745A8077-6F7D-9240-A14E-252F994FA265}" srcOrd="4" destOrd="0" presId="urn:microsoft.com/office/officeart/2005/8/layout/cycle7"/>
    <dgm:cxn modelId="{1176FA76-E7B6-6048-9221-B5C190309799}" type="presParOf" srcId="{5EB6B74B-5460-4D41-BD86-AC4574CEC257}" destId="{9E62BC0F-1E56-0748-94A4-423CA219CA2C}" srcOrd="5" destOrd="0" presId="urn:microsoft.com/office/officeart/2005/8/layout/cycle7"/>
    <dgm:cxn modelId="{F327D1FB-CDC2-514D-84FB-2969D2F948B6}" type="presParOf" srcId="{9E62BC0F-1E56-0748-94A4-423CA219CA2C}" destId="{3AAAA40D-EABE-934D-A219-B76DC641B842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E14F2-0BF2-4193-AAFE-63FA4A978118}">
      <dsp:nvSpPr>
        <dsp:cNvPr id="0" name=""/>
        <dsp:cNvSpPr/>
      </dsp:nvSpPr>
      <dsp:spPr>
        <a:xfrm>
          <a:off x="0" y="0"/>
          <a:ext cx="5457824" cy="0"/>
        </a:xfrm>
        <a:prstGeom prst="lin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6350" cap="rnd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9B18660-E1D8-4136-BE20-57D84B57BFC5}">
      <dsp:nvSpPr>
        <dsp:cNvPr id="0" name=""/>
        <dsp:cNvSpPr/>
      </dsp:nvSpPr>
      <dsp:spPr>
        <a:xfrm>
          <a:off x="0" y="0"/>
          <a:ext cx="5457824" cy="4012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b="1" kern="1200" dirty="0"/>
            <a:t>I MADE HERIYANA. CCMs</a:t>
          </a:r>
          <a:endParaRPr lang="en-ID" sz="2800" b="1" kern="1200" dirty="0"/>
        </a:p>
      </dsp:txBody>
      <dsp:txXfrm>
        <a:off x="0" y="0"/>
        <a:ext cx="5457824" cy="401217"/>
      </dsp:txXfrm>
    </dsp:sp>
    <dsp:sp modelId="{FE2EAB15-CFC4-4A99-9981-B1E45E098935}">
      <dsp:nvSpPr>
        <dsp:cNvPr id="0" name=""/>
        <dsp:cNvSpPr/>
      </dsp:nvSpPr>
      <dsp:spPr>
        <a:xfrm>
          <a:off x="0" y="401218"/>
          <a:ext cx="5457824" cy="0"/>
        </a:xfrm>
        <a:prstGeom prst="line">
          <a:avLst/>
        </a:prstGeom>
        <a:gradFill rotWithShape="0">
          <a:gsLst>
            <a:gs pos="0">
              <a:schemeClr val="accent3">
                <a:shade val="50000"/>
                <a:hueOff val="36376"/>
                <a:satOff val="6888"/>
                <a:lumOff val="9234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36376"/>
                <a:satOff val="6888"/>
                <a:lumOff val="9234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36376"/>
                <a:satOff val="6888"/>
                <a:lumOff val="9234"/>
                <a:alphaOff val="0"/>
                <a:tint val="15000"/>
                <a:satMod val="350000"/>
              </a:schemeClr>
            </a:gs>
          </a:gsLst>
          <a:lin ang="16200000" scaled="1"/>
        </a:gradFill>
        <a:ln w="6350" cap="rnd" cmpd="sng" algn="ctr">
          <a:solidFill>
            <a:schemeClr val="accent3">
              <a:shade val="50000"/>
              <a:hueOff val="36376"/>
              <a:satOff val="6888"/>
              <a:lumOff val="9234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F882CBD-AE1A-4D32-ABCE-CBD10ADAFDBE}">
      <dsp:nvSpPr>
        <dsp:cNvPr id="0" name=""/>
        <dsp:cNvSpPr/>
      </dsp:nvSpPr>
      <dsp:spPr>
        <a:xfrm>
          <a:off x="0" y="401217"/>
          <a:ext cx="5457824" cy="4012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/>
            <a:t>Tgl Lhr : 05 Mei 1976</a:t>
          </a:r>
          <a:endParaRPr lang="en-ID" sz="1800" kern="1200" dirty="0"/>
        </a:p>
      </dsp:txBody>
      <dsp:txXfrm>
        <a:off x="0" y="401217"/>
        <a:ext cx="5457824" cy="401217"/>
      </dsp:txXfrm>
    </dsp:sp>
    <dsp:sp modelId="{016F8B05-9DD3-4F7F-A558-7F1DEF4F125E}">
      <dsp:nvSpPr>
        <dsp:cNvPr id="0" name=""/>
        <dsp:cNvSpPr/>
      </dsp:nvSpPr>
      <dsp:spPr>
        <a:xfrm>
          <a:off x="0" y="802436"/>
          <a:ext cx="5457824" cy="0"/>
        </a:xfrm>
        <a:prstGeom prst="line">
          <a:avLst/>
        </a:prstGeom>
        <a:gradFill rotWithShape="0">
          <a:gsLst>
            <a:gs pos="0">
              <a:schemeClr val="accent3">
                <a:shade val="50000"/>
                <a:hueOff val="72752"/>
                <a:satOff val="13776"/>
                <a:lumOff val="18468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72752"/>
                <a:satOff val="13776"/>
                <a:lumOff val="18468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72752"/>
                <a:satOff val="13776"/>
                <a:lumOff val="18468"/>
                <a:alphaOff val="0"/>
                <a:tint val="15000"/>
                <a:satMod val="350000"/>
              </a:schemeClr>
            </a:gs>
          </a:gsLst>
          <a:lin ang="16200000" scaled="1"/>
        </a:gradFill>
        <a:ln w="6350" cap="rnd" cmpd="sng" algn="ctr">
          <a:solidFill>
            <a:schemeClr val="accent3">
              <a:shade val="50000"/>
              <a:hueOff val="72752"/>
              <a:satOff val="13776"/>
              <a:lumOff val="18468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8A49DC9-CB06-4EA5-BF1C-73BCAB8DB887}">
      <dsp:nvSpPr>
        <dsp:cNvPr id="0" name=""/>
        <dsp:cNvSpPr/>
      </dsp:nvSpPr>
      <dsp:spPr>
        <a:xfrm>
          <a:off x="0" y="802435"/>
          <a:ext cx="5457824" cy="4012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/>
            <a:t>Alamat : Denpasar Bali</a:t>
          </a:r>
          <a:endParaRPr lang="en-ID" sz="1800" kern="1200" dirty="0"/>
        </a:p>
      </dsp:txBody>
      <dsp:txXfrm>
        <a:off x="0" y="802435"/>
        <a:ext cx="5457824" cy="401217"/>
      </dsp:txXfrm>
    </dsp:sp>
    <dsp:sp modelId="{7ABB3A87-E75D-4180-B986-00ADE739C9DB}">
      <dsp:nvSpPr>
        <dsp:cNvPr id="0" name=""/>
        <dsp:cNvSpPr/>
      </dsp:nvSpPr>
      <dsp:spPr>
        <a:xfrm>
          <a:off x="0" y="1203653"/>
          <a:ext cx="5457824" cy="0"/>
        </a:xfrm>
        <a:prstGeom prst="line">
          <a:avLst/>
        </a:prstGeom>
        <a:gradFill rotWithShape="0">
          <a:gsLst>
            <a:gs pos="0">
              <a:schemeClr val="accent3">
                <a:shade val="50000"/>
                <a:hueOff val="109129"/>
                <a:satOff val="20664"/>
                <a:lumOff val="27701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109129"/>
                <a:satOff val="20664"/>
                <a:lumOff val="27701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109129"/>
                <a:satOff val="20664"/>
                <a:lumOff val="27701"/>
                <a:alphaOff val="0"/>
                <a:tint val="15000"/>
                <a:satMod val="350000"/>
              </a:schemeClr>
            </a:gs>
          </a:gsLst>
          <a:lin ang="16200000" scaled="1"/>
        </a:gradFill>
        <a:ln w="6350" cap="rnd" cmpd="sng" algn="ctr">
          <a:solidFill>
            <a:schemeClr val="accent3">
              <a:shade val="50000"/>
              <a:hueOff val="109129"/>
              <a:satOff val="20664"/>
              <a:lumOff val="27701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A37D762-8DED-45F7-9D9B-D5E9DCD76850}">
      <dsp:nvSpPr>
        <dsp:cNvPr id="0" name=""/>
        <dsp:cNvSpPr/>
      </dsp:nvSpPr>
      <dsp:spPr>
        <a:xfrm>
          <a:off x="0" y="1203653"/>
          <a:ext cx="5457824" cy="4012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/>
            <a:t> </a:t>
          </a:r>
          <a:r>
            <a:rPr lang="id-ID" sz="2400" b="1" kern="1200" dirty="0"/>
            <a:t>RIWAYAT PEKERJAAN :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D" sz="1700" kern="1200" dirty="0"/>
        </a:p>
      </dsp:txBody>
      <dsp:txXfrm>
        <a:off x="0" y="1203653"/>
        <a:ext cx="5457824" cy="401217"/>
      </dsp:txXfrm>
    </dsp:sp>
    <dsp:sp modelId="{4DEFE8F0-0032-46DE-8FB9-0A175BEF9BD5}">
      <dsp:nvSpPr>
        <dsp:cNvPr id="0" name=""/>
        <dsp:cNvSpPr/>
      </dsp:nvSpPr>
      <dsp:spPr>
        <a:xfrm>
          <a:off x="0" y="1604872"/>
          <a:ext cx="5457824" cy="0"/>
        </a:xfrm>
        <a:prstGeom prst="line">
          <a:avLst/>
        </a:prstGeom>
        <a:gradFill rotWithShape="0">
          <a:gsLst>
            <a:gs pos="0">
              <a:schemeClr val="accent3">
                <a:shade val="50000"/>
                <a:hueOff val="145505"/>
                <a:satOff val="27552"/>
                <a:lumOff val="36935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145505"/>
                <a:satOff val="27552"/>
                <a:lumOff val="36935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145505"/>
                <a:satOff val="27552"/>
                <a:lumOff val="36935"/>
                <a:alphaOff val="0"/>
                <a:tint val="15000"/>
                <a:satMod val="350000"/>
              </a:schemeClr>
            </a:gs>
          </a:gsLst>
          <a:lin ang="16200000" scaled="1"/>
        </a:gradFill>
        <a:ln w="6350" cap="rnd" cmpd="sng" algn="ctr">
          <a:solidFill>
            <a:schemeClr val="accent3">
              <a:shade val="50000"/>
              <a:hueOff val="145505"/>
              <a:satOff val="27552"/>
              <a:lumOff val="36935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E10ED03-67B7-45CA-8DFF-731912280035}">
      <dsp:nvSpPr>
        <dsp:cNvPr id="0" name=""/>
        <dsp:cNvSpPr/>
      </dsp:nvSpPr>
      <dsp:spPr>
        <a:xfrm>
          <a:off x="0" y="1604871"/>
          <a:ext cx="5457824" cy="401217"/>
        </a:xfrm>
        <a:prstGeom prst="rect">
          <a:avLst/>
        </a:prstGeom>
        <a:solidFill>
          <a:schemeClr val="bg1"/>
        </a:solidFill>
        <a:ln>
          <a:noFill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kern="1200" dirty="0"/>
            <a:t> </a:t>
          </a:r>
          <a:r>
            <a:rPr lang="id-ID" sz="2000" b="1" kern="1200" dirty="0"/>
            <a:t>1995 S/d 2013 Menjadi SatpolPP Kota Denpasar</a:t>
          </a:r>
        </a:p>
      </dsp:txBody>
      <dsp:txXfrm>
        <a:off x="0" y="1604871"/>
        <a:ext cx="5457824" cy="401217"/>
      </dsp:txXfrm>
    </dsp:sp>
    <dsp:sp modelId="{803701CE-08AF-47AE-AC26-6628E842B3C9}">
      <dsp:nvSpPr>
        <dsp:cNvPr id="0" name=""/>
        <dsp:cNvSpPr/>
      </dsp:nvSpPr>
      <dsp:spPr>
        <a:xfrm>
          <a:off x="0" y="2006090"/>
          <a:ext cx="5457824" cy="0"/>
        </a:xfrm>
        <a:prstGeom prst="line">
          <a:avLst/>
        </a:prstGeom>
        <a:gradFill rotWithShape="0">
          <a:gsLst>
            <a:gs pos="0">
              <a:schemeClr val="accent3">
                <a:shade val="50000"/>
                <a:hueOff val="109129"/>
                <a:satOff val="20664"/>
                <a:lumOff val="27701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109129"/>
                <a:satOff val="20664"/>
                <a:lumOff val="27701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109129"/>
                <a:satOff val="20664"/>
                <a:lumOff val="27701"/>
                <a:alphaOff val="0"/>
                <a:tint val="15000"/>
                <a:satMod val="350000"/>
              </a:schemeClr>
            </a:gs>
          </a:gsLst>
          <a:lin ang="16200000" scaled="1"/>
        </a:gradFill>
        <a:ln w="6350" cap="rnd" cmpd="sng" algn="ctr">
          <a:solidFill>
            <a:schemeClr val="accent3">
              <a:shade val="50000"/>
              <a:hueOff val="109129"/>
              <a:satOff val="20664"/>
              <a:lumOff val="27701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7638325-1AB1-45B3-AAF3-5F018F487702}">
      <dsp:nvSpPr>
        <dsp:cNvPr id="0" name=""/>
        <dsp:cNvSpPr/>
      </dsp:nvSpPr>
      <dsp:spPr>
        <a:xfrm>
          <a:off x="0" y="2006089"/>
          <a:ext cx="5457824" cy="401217"/>
        </a:xfrm>
        <a:prstGeom prst="rect">
          <a:avLst/>
        </a:prstGeom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700" kern="1200" dirty="0"/>
            <a:t> </a:t>
          </a:r>
          <a:r>
            <a:rPr lang="id-ID" sz="1800" b="1" kern="1200" dirty="0"/>
            <a:t>2005 S/d 2013 Menjadi PP dan Panitia PBJ SatpolPP Kota Denpasar</a:t>
          </a:r>
          <a:endParaRPr lang="en-ID" sz="1700" b="1" kern="1200" dirty="0"/>
        </a:p>
      </dsp:txBody>
      <dsp:txXfrm>
        <a:off x="0" y="2006089"/>
        <a:ext cx="5457824" cy="401217"/>
      </dsp:txXfrm>
    </dsp:sp>
    <dsp:sp modelId="{9F23DFC2-D0E9-4135-91BB-4738EBDF5890}">
      <dsp:nvSpPr>
        <dsp:cNvPr id="0" name=""/>
        <dsp:cNvSpPr/>
      </dsp:nvSpPr>
      <dsp:spPr>
        <a:xfrm>
          <a:off x="0" y="2407307"/>
          <a:ext cx="5457824" cy="0"/>
        </a:xfrm>
        <a:prstGeom prst="line">
          <a:avLst/>
        </a:prstGeom>
        <a:gradFill rotWithShape="0">
          <a:gsLst>
            <a:gs pos="0">
              <a:schemeClr val="accent3">
                <a:shade val="50000"/>
                <a:hueOff val="72752"/>
                <a:satOff val="13776"/>
                <a:lumOff val="18468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72752"/>
                <a:satOff val="13776"/>
                <a:lumOff val="18468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72752"/>
                <a:satOff val="13776"/>
                <a:lumOff val="18468"/>
                <a:alphaOff val="0"/>
                <a:tint val="15000"/>
                <a:satMod val="350000"/>
              </a:schemeClr>
            </a:gs>
          </a:gsLst>
          <a:lin ang="16200000" scaled="1"/>
        </a:gradFill>
        <a:ln w="6350" cap="rnd" cmpd="sng" algn="ctr">
          <a:solidFill>
            <a:schemeClr val="accent3">
              <a:shade val="50000"/>
              <a:hueOff val="72752"/>
              <a:satOff val="13776"/>
              <a:lumOff val="18468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14ACF5B-A414-4DED-9556-BB70F7EF9A46}">
      <dsp:nvSpPr>
        <dsp:cNvPr id="0" name=""/>
        <dsp:cNvSpPr/>
      </dsp:nvSpPr>
      <dsp:spPr>
        <a:xfrm>
          <a:off x="0" y="2407307"/>
          <a:ext cx="5457824" cy="401217"/>
        </a:xfrm>
        <a:prstGeom prst="rect">
          <a:avLst/>
        </a:prstGeom>
        <a:noFill/>
        <a:ln>
          <a:noFill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/>
            <a:t> </a:t>
          </a:r>
          <a:r>
            <a:rPr lang="id-ID" sz="2000" b="1" kern="1200" dirty="0"/>
            <a:t>2013 S/d 2019 Menjadi Pokja Pemilihan Kota Denpasar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D" sz="1800" kern="1200" dirty="0"/>
        </a:p>
      </dsp:txBody>
      <dsp:txXfrm>
        <a:off x="0" y="2407307"/>
        <a:ext cx="5457824" cy="401217"/>
      </dsp:txXfrm>
    </dsp:sp>
    <dsp:sp modelId="{C5FC3DE3-4FFA-4672-BB0F-AA4A4D8B1531}">
      <dsp:nvSpPr>
        <dsp:cNvPr id="0" name=""/>
        <dsp:cNvSpPr/>
      </dsp:nvSpPr>
      <dsp:spPr>
        <a:xfrm>
          <a:off x="0" y="2808525"/>
          <a:ext cx="5457824" cy="0"/>
        </a:xfrm>
        <a:prstGeom prst="line">
          <a:avLst/>
        </a:prstGeom>
        <a:gradFill rotWithShape="0">
          <a:gsLst>
            <a:gs pos="0">
              <a:schemeClr val="accent3">
                <a:shade val="50000"/>
                <a:hueOff val="36376"/>
                <a:satOff val="6888"/>
                <a:lumOff val="9234"/>
                <a:alphaOff val="0"/>
                <a:tint val="50000"/>
                <a:satMod val="300000"/>
              </a:schemeClr>
            </a:gs>
            <a:gs pos="35000">
              <a:schemeClr val="accent3">
                <a:shade val="50000"/>
                <a:hueOff val="36376"/>
                <a:satOff val="6888"/>
                <a:lumOff val="9234"/>
                <a:alphaOff val="0"/>
                <a:tint val="37000"/>
                <a:satMod val="300000"/>
              </a:schemeClr>
            </a:gs>
            <a:gs pos="100000">
              <a:schemeClr val="accent3">
                <a:shade val="50000"/>
                <a:hueOff val="36376"/>
                <a:satOff val="6888"/>
                <a:lumOff val="9234"/>
                <a:alphaOff val="0"/>
                <a:tint val="15000"/>
                <a:satMod val="350000"/>
              </a:schemeClr>
            </a:gs>
          </a:gsLst>
          <a:lin ang="16200000" scaled="1"/>
        </a:gradFill>
        <a:ln w="6350" cap="rnd" cmpd="sng" algn="ctr">
          <a:solidFill>
            <a:schemeClr val="accent3">
              <a:shade val="50000"/>
              <a:hueOff val="36376"/>
              <a:satOff val="6888"/>
              <a:lumOff val="9234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12DE351-FE3A-4F76-9EFA-32431CCC646E}">
      <dsp:nvSpPr>
        <dsp:cNvPr id="0" name=""/>
        <dsp:cNvSpPr/>
      </dsp:nvSpPr>
      <dsp:spPr>
        <a:xfrm>
          <a:off x="0" y="2808526"/>
          <a:ext cx="5457824" cy="4012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800" kern="1200" dirty="0"/>
            <a:t>Sertifikat TOT dan Sertifikat CCMs </a:t>
          </a:r>
          <a:r>
            <a:rPr lang="id-ID" sz="2000" b="1" i="1" kern="1200" dirty="0">
              <a:solidFill>
                <a:schemeClr val="tx1"/>
              </a:solidFill>
            </a:rPr>
            <a:t>( CERTIFIET </a:t>
          </a:r>
          <a:r>
            <a:rPr lang="id-ID" sz="2000" b="1" i="1" u="sng" kern="1200" dirty="0">
              <a:solidFill>
                <a:schemeClr val="tx1"/>
              </a:solidFill>
            </a:rPr>
            <a:t>CONTRACT</a:t>
          </a:r>
          <a:r>
            <a:rPr lang="id-ID" sz="2000" b="1" i="1" kern="1200" dirty="0">
              <a:solidFill>
                <a:schemeClr val="tx1"/>
              </a:solidFill>
            </a:rPr>
            <a:t> MANAGEMENT SPESIALIST</a:t>
          </a:r>
          <a:r>
            <a:rPr lang="id-ID" sz="1400" b="1" i="1" kern="1200" dirty="0">
              <a:solidFill>
                <a:schemeClr val="tx1"/>
              </a:solidFill>
            </a:rPr>
            <a:t>)</a:t>
          </a:r>
        </a:p>
      </dsp:txBody>
      <dsp:txXfrm>
        <a:off x="0" y="2808526"/>
        <a:ext cx="5457824" cy="4012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4D579-C6A8-F848-AF91-120437823A5D}">
      <dsp:nvSpPr>
        <dsp:cNvPr id="0" name=""/>
        <dsp:cNvSpPr/>
      </dsp:nvSpPr>
      <dsp:spPr>
        <a:xfrm>
          <a:off x="1995785" y="1179"/>
          <a:ext cx="2104429" cy="1052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/>
            <a:t>Suap</a:t>
          </a:r>
          <a:endParaRPr lang="en-US" sz="3700" kern="1200" dirty="0"/>
        </a:p>
      </dsp:txBody>
      <dsp:txXfrm>
        <a:off x="2026603" y="31997"/>
        <a:ext cx="2042793" cy="990578"/>
      </dsp:txXfrm>
    </dsp:sp>
    <dsp:sp modelId="{247CA92B-36A8-314D-B475-158E39699682}">
      <dsp:nvSpPr>
        <dsp:cNvPr id="0" name=""/>
        <dsp:cNvSpPr/>
      </dsp:nvSpPr>
      <dsp:spPr>
        <a:xfrm rot="3600000">
          <a:off x="3368523" y="1847862"/>
          <a:ext cx="1096445" cy="368275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3479006" y="1921517"/>
        <a:ext cx="875480" cy="220965"/>
      </dsp:txXfrm>
    </dsp:sp>
    <dsp:sp modelId="{7C0A823C-A335-4A44-8220-6568989468CB}">
      <dsp:nvSpPr>
        <dsp:cNvPr id="0" name=""/>
        <dsp:cNvSpPr/>
      </dsp:nvSpPr>
      <dsp:spPr>
        <a:xfrm>
          <a:off x="3733278" y="3010605"/>
          <a:ext cx="2104429" cy="1052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err="1"/>
            <a:t>Fiktif</a:t>
          </a:r>
          <a:endParaRPr lang="en-US" sz="3700" kern="1200" dirty="0"/>
        </a:p>
      </dsp:txBody>
      <dsp:txXfrm>
        <a:off x="3764096" y="3041423"/>
        <a:ext cx="2042793" cy="990578"/>
      </dsp:txXfrm>
    </dsp:sp>
    <dsp:sp modelId="{6CF67CD5-F36C-B342-AAD7-722A1F444F6F}">
      <dsp:nvSpPr>
        <dsp:cNvPr id="0" name=""/>
        <dsp:cNvSpPr/>
      </dsp:nvSpPr>
      <dsp:spPr>
        <a:xfrm rot="10800000">
          <a:off x="2499777" y="3352575"/>
          <a:ext cx="1096445" cy="368275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2610259" y="3426230"/>
        <a:ext cx="875480" cy="220965"/>
      </dsp:txXfrm>
    </dsp:sp>
    <dsp:sp modelId="{745A8077-6F7D-9240-A14E-252F994FA265}">
      <dsp:nvSpPr>
        <dsp:cNvPr id="0" name=""/>
        <dsp:cNvSpPr/>
      </dsp:nvSpPr>
      <dsp:spPr>
        <a:xfrm>
          <a:off x="258291" y="3010605"/>
          <a:ext cx="2104429" cy="1052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/>
            <a:t>Mark-Up</a:t>
          </a:r>
        </a:p>
      </dsp:txBody>
      <dsp:txXfrm>
        <a:off x="289109" y="3041423"/>
        <a:ext cx="2042793" cy="990578"/>
      </dsp:txXfrm>
    </dsp:sp>
    <dsp:sp modelId="{9E62BC0F-1E56-0748-94A4-423CA219CA2C}">
      <dsp:nvSpPr>
        <dsp:cNvPr id="0" name=""/>
        <dsp:cNvSpPr/>
      </dsp:nvSpPr>
      <dsp:spPr>
        <a:xfrm rot="18000000">
          <a:off x="1631030" y="1847862"/>
          <a:ext cx="1096445" cy="368275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1741513" y="1921517"/>
        <a:ext cx="875480" cy="2209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F751F2A-1006-9042-B348-F4E579594896}" type="datetimeFigureOut">
              <a:rPr lang="en-US"/>
              <a:pPr>
                <a:defRPr/>
              </a:pPr>
              <a:t>4/25/2019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A2BD6FB-A0A6-5C46-B915-BDB81417D2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49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EE751EFE-9F92-4107-9199-102F2C139736}" type="slidenum">
              <a:rPr lang="en-US" smtClean="0"/>
              <a:pPr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74674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EE751EFE-9F92-4107-9199-102F2C139736}" type="slidenum">
              <a:rPr lang="en-US" smtClean="0"/>
              <a:pPr/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83692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B993E39-80DF-2347-95C3-854911715807}" type="slidenum">
              <a:rPr lang="id-ID" sz="1200">
                <a:solidFill>
                  <a:srgbClr val="000000"/>
                </a:solidFill>
                <a:cs typeface="Arial" charset="0"/>
              </a:rPr>
              <a:pPr/>
              <a:t>11</a:t>
            </a:fld>
            <a:endParaRPr lang="id-ID" sz="120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578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2BD6FB-A0A6-5C46-B915-BDB81417D2B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0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2BD6FB-A0A6-5C46-B915-BDB81417D2B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8541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EE751EFE-9F92-4107-9199-102F2C139736}" type="slidenum">
              <a:rPr lang="en-US" smtClean="0"/>
              <a:pPr/>
              <a:t>50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20798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EE751EFE-9F92-4107-9199-102F2C139736}" type="slidenum">
              <a:rPr lang="en-US" smtClean="0"/>
              <a:pPr/>
              <a:t>66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44036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2BD6FB-A0A6-5C46-B915-BDB81417D2B6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2BD6FB-A0A6-5C46-B915-BDB81417D2B6}" type="slidenum">
              <a:rPr lang="en-US" smtClean="0"/>
              <a:pPr>
                <a:defRPr/>
              </a:pPr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85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10160" dir="5400000" algn="tl" rotWithShape="0">
              <a:srgbClr val="000000">
                <a:alpha val="59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48000" cmpd="thickTh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5CE0D36-102C-E646-9161-8485AC570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7169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B4EE-E8CB-A145-B688-3B7AD1A099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21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10160" dir="10800000" algn="tl" rotWithShape="0">
              <a:srgbClr val="000000">
                <a:alpha val="59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48000" cmpd="thickTh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152B0-8461-6243-A2CA-E47F8ED38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63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8C551-3D48-8C49-B490-750F244121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409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10160" dir="5400000" algn="tl" rotWithShape="0">
              <a:srgbClr val="000000">
                <a:alpha val="59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48000" cmpd="thickTh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C310647-DBD3-6A47-A5AE-7066239A8F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9249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77584-A072-8649-AE95-38CC35FE81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017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237C8-CAF5-BD43-8D8B-1E434CC1AA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7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8B3D3-90A8-D245-95D2-85BD5E1BA4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987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E4038-FC23-234B-8488-0958ECAEE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20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21B14-D8A5-7649-BD34-7A895F983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83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334F0-4811-7343-AAE9-A191A90705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645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rrowheads="1"/>
          </p:cNvSpPr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dist="10160" dir="5400000" algn="tl" rotWithShape="0">
              <a:srgbClr val="000000">
                <a:alpha val="59999"/>
              </a:srgbClr>
            </a:outerShdw>
          </a:effectLst>
          <a:extLst>
            <a:ext uri="{91240B29-F687-4f45-9708-019B960494DF}">
              <a14:hiddenLine xmlns:a14="http://schemas.microsoft.com/office/drawing/2010/main" xmlns="" w="48000" cmpd="thickTh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ea typeface="+mn-ea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wrap="square" lIns="91440" tIns="45720" rIns="9144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3F3F3F"/>
                </a:solidFill>
                <a:cs typeface="+mn-cs"/>
              </a:defRPr>
            </a:lvl1pPr>
          </a:lstStyle>
          <a:p>
            <a:pPr>
              <a:defRPr/>
            </a:pPr>
            <a:fld id="{620B955E-FC0A-1543-8F39-311E5166C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59" r:id="rId2"/>
    <p:sldLayoutId id="2147483765" r:id="rId3"/>
    <p:sldLayoutId id="2147483760" r:id="rId4"/>
    <p:sldLayoutId id="2147483761" r:id="rId5"/>
    <p:sldLayoutId id="2147483762" r:id="rId6"/>
    <p:sldLayoutId id="2147483766" r:id="rId7"/>
    <p:sldLayoutId id="2147483767" r:id="rId8"/>
    <p:sldLayoutId id="2147483768" r:id="rId9"/>
    <p:sldLayoutId id="2147483763" r:id="rId10"/>
    <p:sldLayoutId id="21474837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charset="0"/>
        <a:buChar char="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charset="0"/>
        <a:buChar char="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charset="0"/>
        <a:buChar char=""/>
        <a:defRPr lang="en-US"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22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1.jp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0.jpg"/><Relationship Id="rId4" Type="http://schemas.openxmlformats.org/officeDocument/2006/relationships/diagramLayout" Target="../diagrams/layout1.xml"/><Relationship Id="rId9" Type="http://schemas.openxmlformats.org/officeDocument/2006/relationships/image" Target="../media/image19.jp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ustinoviarkusuma.wordpress.co.id/" TargetMode="External"/><Relationship Id="rId2" Type="http://schemas.openxmlformats.org/officeDocument/2006/relationships/hyperlink" Target="mailto:gustinoviarkusuma@gmail.com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gustinoviarkusuma@gmail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hyperlink" Target="http://www.gustinoviarkusuma.wordpress.co.id/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mailto:gustinoviarkusuma@gmail.com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hyperlink" Target="http://www.gustinoviarkusuma.wordpress.co.id/" TargetMode="Externa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mailto:gustinoviarkusuma@gmail.com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hyperlink" Target="http://www.gustinoviarkusuma.wordpress.co.id/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gustinoviarkusuma@gmail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hyperlink" Target="http://www.gustinoviarkusuma.wordpress.co.id/" TargetMode="Externa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838200"/>
            <a:ext cx="7772400" cy="2057400"/>
          </a:xfrm>
        </p:spPr>
        <p:txBody>
          <a:bodyPr>
            <a:normAutofit fontScale="90000"/>
          </a:bodyPr>
          <a:lstStyle/>
          <a:p>
            <a:r>
              <a:rPr lang="en-ID" sz="4800" b="0" dirty="0" smtClean="0"/>
              <a:t>PENYUSUNAN DOKUMEN PEMILIHAN JASA KONSTRUKSI</a:t>
            </a:r>
            <a:endParaRPr lang="sv-SE" sz="4800" b="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419600"/>
            <a:ext cx="6858000" cy="457200"/>
          </a:xfrm>
        </p:spPr>
        <p:txBody>
          <a:bodyPr/>
          <a:lstStyle/>
          <a:p>
            <a:pPr eaLnBrk="1" hangingPunct="1">
              <a:defRPr/>
            </a:pPr>
            <a:r>
              <a:rPr lang="en-ID" sz="2200" dirty="0" smtClean="0">
                <a:latin typeface="Corbel" charset="0"/>
              </a:rPr>
              <a:t>GUSTI NOVIAR </a:t>
            </a:r>
            <a:r>
              <a:rPr lang="en-ID" sz="2200" dirty="0" smtClean="0">
                <a:latin typeface="Corbel" charset="0"/>
              </a:rPr>
              <a:t>KUSUMA &amp;</a:t>
            </a:r>
          </a:p>
          <a:p>
            <a:pPr eaLnBrk="1" hangingPunct="1">
              <a:defRPr/>
            </a:pPr>
            <a:r>
              <a:rPr lang="en-ID" sz="2200" dirty="0" smtClean="0">
                <a:latin typeface="Corbel" charset="0"/>
              </a:rPr>
              <a:t>I MADE HERIYANA</a:t>
            </a:r>
            <a:endParaRPr lang="id-ID" sz="2200" dirty="0">
              <a:latin typeface="Corbel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38200" y="5562600"/>
            <a:ext cx="6858000" cy="457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8872" tIns="0" rIns="45720" bIns="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charset="0"/>
              <a:buNone/>
              <a:defRPr sz="2000" kern="1200">
                <a:solidFill>
                  <a:srgbClr val="FFFFFF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66C7D"/>
              </a:buClr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6BB76D"/>
              </a:buClr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8651"/>
              </a:buClr>
              <a:buFont typeface="Wingdings 3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None/>
              <a:defRPr kumimoji="0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None/>
              <a:defRPr kumimoji="0"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879641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2445" y="1078708"/>
            <a:ext cx="2908738" cy="3000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xmlns="" id="{BBA8C598-FAF3-44AA-8973-1C14CDAFD3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1388085"/>
              </p:ext>
            </p:extLst>
          </p:nvPr>
        </p:nvGraphicFramePr>
        <p:xfrm>
          <a:off x="3371850" y="1078708"/>
          <a:ext cx="5457825" cy="3209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5502FB7-A59C-44CB-8444-2D6B86616C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32" y="4888111"/>
            <a:ext cx="1407319" cy="10554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56FD4079-D851-4283-8E0D-D140661077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0207" y="4888111"/>
            <a:ext cx="1621631" cy="10554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9E553045-EBE1-4575-BB56-A6C16B39B31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71851" y="4888109"/>
            <a:ext cx="1483520" cy="1055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AE9F66BF-5ACD-4186-B29A-18A1922A1F95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1354" t="16795" r="19167"/>
          <a:stretch/>
        </p:blipFill>
        <p:spPr>
          <a:xfrm>
            <a:off x="4955383" y="4841458"/>
            <a:ext cx="1407320" cy="1107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293F2C8-417C-4A4F-A80D-171304FE470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38916" y="4717444"/>
            <a:ext cx="2386013" cy="1355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952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…</a:t>
            </a:r>
            <a:r>
              <a:rPr lang="en-ID" dirty="0" err="1"/>
              <a:t>lanjutan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42" t="20934" r="20365" b="9884"/>
          <a:stretch/>
        </p:blipFill>
        <p:spPr>
          <a:xfrm>
            <a:off x="609600" y="1408176"/>
            <a:ext cx="8077200" cy="513038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0" y="2428584"/>
            <a:ext cx="1828800" cy="299143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55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err="1" smtClean="0"/>
              <a:t>Jangka</a:t>
            </a:r>
            <a:r>
              <a:rPr lang="en-ID" dirty="0" smtClean="0"/>
              <a:t> </a:t>
            </a:r>
            <a:r>
              <a:rPr lang="en-ID" dirty="0" err="1" smtClean="0"/>
              <a:t>waktu</a:t>
            </a:r>
            <a:r>
              <a:rPr lang="en-ID" dirty="0" smtClean="0"/>
              <a:t> </a:t>
            </a:r>
            <a:r>
              <a:rPr lang="en-ID" dirty="0" err="1" smtClean="0"/>
              <a:t>dan</a:t>
            </a:r>
            <a:r>
              <a:rPr lang="en-ID" dirty="0" smtClean="0"/>
              <a:t> </a:t>
            </a:r>
            <a:r>
              <a:rPr lang="en-ID" dirty="0" err="1" smtClean="0"/>
              <a:t>peralatan</a:t>
            </a:r>
            <a:r>
              <a:rPr lang="en-ID" dirty="0" smtClean="0"/>
              <a:t> </a:t>
            </a:r>
            <a:r>
              <a:rPr lang="en-ID" dirty="0" err="1" smtClean="0"/>
              <a:t>utama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217" t="22580" r="19439" b="9883"/>
          <a:stretch/>
        </p:blipFill>
        <p:spPr>
          <a:xfrm>
            <a:off x="457200" y="1600200"/>
            <a:ext cx="8502805" cy="495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62200" y="2587957"/>
            <a:ext cx="1828800" cy="1524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86600" y="2133600"/>
            <a:ext cx="1752600" cy="1524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00300" y="4385105"/>
            <a:ext cx="1752600" cy="189039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34200" y="3849624"/>
            <a:ext cx="1752600" cy="242587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71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3060" t="20833" r="19546" b="11458"/>
          <a:stretch/>
        </p:blipFill>
        <p:spPr>
          <a:xfrm>
            <a:off x="457200" y="1376331"/>
            <a:ext cx="8382000" cy="495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00400" y="4419599"/>
            <a:ext cx="5486400" cy="190973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58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438" t="20934" r="17586" b="9884"/>
          <a:stretch/>
        </p:blipFill>
        <p:spPr>
          <a:xfrm>
            <a:off x="200733" y="1408176"/>
            <a:ext cx="8943267" cy="54498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64907" y="1828800"/>
            <a:ext cx="1752600" cy="37338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84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Personil</a:t>
            </a:r>
            <a:r>
              <a:rPr lang="en-ID" dirty="0" smtClean="0"/>
              <a:t> </a:t>
            </a:r>
            <a:r>
              <a:rPr lang="en-ID" dirty="0" err="1" smtClean="0"/>
              <a:t>manajerial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43" t="20934" r="19438" b="11531"/>
          <a:stretch/>
        </p:blipFill>
        <p:spPr>
          <a:xfrm>
            <a:off x="304800" y="1523999"/>
            <a:ext cx="8625469" cy="540159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64907" y="3276600"/>
            <a:ext cx="1752600" cy="1524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33800" y="5029201"/>
            <a:ext cx="4932528" cy="1524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59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291" t="22580" r="18512" b="9883"/>
          <a:stretch/>
        </p:blipFill>
        <p:spPr>
          <a:xfrm>
            <a:off x="304800" y="1408176"/>
            <a:ext cx="9095307" cy="51450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162800" y="1524000"/>
            <a:ext cx="1828800" cy="48768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80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217" t="24228" r="19439" b="9884"/>
          <a:stretch/>
        </p:blipFill>
        <p:spPr>
          <a:xfrm>
            <a:off x="457201" y="1408176"/>
            <a:ext cx="8458200" cy="50688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34200" y="1524000"/>
            <a:ext cx="1981201" cy="48768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35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303" t="21875" r="20132" b="9375"/>
          <a:stretch/>
        </p:blipFill>
        <p:spPr>
          <a:xfrm>
            <a:off x="457200" y="1371600"/>
            <a:ext cx="8229599" cy="5029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00400" y="1905000"/>
            <a:ext cx="5486399" cy="2895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70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Rencana</a:t>
            </a:r>
            <a:r>
              <a:rPr lang="en-ID" dirty="0" smtClean="0"/>
              <a:t> </a:t>
            </a:r>
            <a:r>
              <a:rPr lang="en-ID" dirty="0" err="1" smtClean="0"/>
              <a:t>keselamatan</a:t>
            </a:r>
            <a:r>
              <a:rPr lang="en-ID" dirty="0" smtClean="0"/>
              <a:t> </a:t>
            </a:r>
            <a:r>
              <a:rPr lang="en-ID" dirty="0" err="1" smtClean="0"/>
              <a:t>konstruksi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888" t="22917" r="19546" b="9375"/>
          <a:stretch/>
        </p:blipFill>
        <p:spPr>
          <a:xfrm>
            <a:off x="457201" y="1447800"/>
            <a:ext cx="8458200" cy="495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0" y="2667000"/>
            <a:ext cx="1828799" cy="990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60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291" t="20891" r="18512" b="11530"/>
          <a:stretch/>
        </p:blipFill>
        <p:spPr>
          <a:xfrm>
            <a:off x="457200" y="1524000"/>
            <a:ext cx="8653781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6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19150" y="258762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ID" sz="6000" dirty="0" err="1" smtClean="0">
                <a:solidFill>
                  <a:schemeClr val="hlink"/>
                </a:solidFill>
                <a:latin typeface="Berlin Sans FB Demi" charset="0"/>
                <a:cs typeface="Aharoni" charset="0"/>
              </a:rPr>
              <a:t>Aturan</a:t>
            </a:r>
            <a:r>
              <a:rPr lang="en-ID" sz="6000" dirty="0" smtClean="0">
                <a:solidFill>
                  <a:schemeClr val="hlink"/>
                </a:solidFill>
                <a:latin typeface="Berlin Sans FB Demi" charset="0"/>
                <a:cs typeface="Aharoni" charset="0"/>
              </a:rPr>
              <a:t> </a:t>
            </a:r>
            <a:r>
              <a:rPr lang="id-ID" sz="6000" dirty="0" smtClean="0">
                <a:solidFill>
                  <a:schemeClr val="hlink"/>
                </a:solidFill>
                <a:latin typeface="Berlin Sans FB Demi" charset="0"/>
                <a:cs typeface="Aharoni" charset="0"/>
              </a:rPr>
              <a:t>Pengadaan</a:t>
            </a:r>
            <a:r>
              <a:rPr lang="en-ID" sz="6000" dirty="0" smtClean="0">
                <a:solidFill>
                  <a:schemeClr val="hlink"/>
                </a:solidFill>
                <a:latin typeface="Berlin Sans FB Demi" charset="0"/>
                <a:cs typeface="Aharoni" charset="0"/>
              </a:rPr>
              <a:t> </a:t>
            </a:r>
            <a:r>
              <a:rPr lang="en-ID" sz="6000" dirty="0" err="1" smtClean="0">
                <a:solidFill>
                  <a:schemeClr val="hlink"/>
                </a:solidFill>
                <a:latin typeface="Berlin Sans FB Demi" charset="0"/>
                <a:cs typeface="Aharoni" charset="0"/>
              </a:rPr>
              <a:t>Jasa</a:t>
            </a:r>
            <a:r>
              <a:rPr lang="en-ID" sz="6000" dirty="0" smtClean="0">
                <a:solidFill>
                  <a:schemeClr val="hlink"/>
                </a:solidFill>
                <a:latin typeface="Berlin Sans FB Demi" charset="0"/>
                <a:cs typeface="Aharoni" charset="0"/>
              </a:rPr>
              <a:t> </a:t>
            </a:r>
            <a:r>
              <a:rPr lang="en-ID" sz="6000" dirty="0" err="1" smtClean="0">
                <a:solidFill>
                  <a:schemeClr val="hlink"/>
                </a:solidFill>
                <a:latin typeface="Berlin Sans FB Demi" charset="0"/>
                <a:cs typeface="Aharoni" charset="0"/>
              </a:rPr>
              <a:t>Konstruksi</a:t>
            </a:r>
            <a:r>
              <a:rPr lang="id-ID" sz="6000" dirty="0" smtClean="0">
                <a:solidFill>
                  <a:schemeClr val="hlink"/>
                </a:solidFill>
                <a:latin typeface="Berlin Sans FB Demi" charset="0"/>
                <a:cs typeface="Aharoni" charset="0"/>
              </a:rPr>
              <a:t> </a:t>
            </a:r>
            <a:r>
              <a:rPr lang="id-ID" sz="6000" dirty="0">
                <a:solidFill>
                  <a:schemeClr val="hlink"/>
                </a:solidFill>
                <a:latin typeface="Berlin Sans FB Demi" charset="0"/>
                <a:cs typeface="Aharoni" charset="0"/>
              </a:rPr>
              <a:t>Saat ini</a:t>
            </a:r>
            <a:endParaRPr lang="en-NZ" sz="6000" dirty="0">
              <a:solidFill>
                <a:schemeClr val="hlink"/>
              </a:solidFill>
              <a:latin typeface="Berlin Sans FB Demi" charset="0"/>
              <a:cs typeface="Aharon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0617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3016" t="21875" r="26574" b="7292"/>
          <a:stretch/>
        </p:blipFill>
        <p:spPr>
          <a:xfrm>
            <a:off x="990600" y="1219200"/>
            <a:ext cx="73152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Ketentuan</a:t>
            </a:r>
            <a:r>
              <a:rPr lang="en-ID" dirty="0" smtClean="0"/>
              <a:t> </a:t>
            </a:r>
            <a:r>
              <a:rPr lang="en-ID" dirty="0" err="1" smtClean="0"/>
              <a:t>verifikasi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42" t="24228" r="20365" b="9884"/>
          <a:stretch/>
        </p:blipFill>
        <p:spPr>
          <a:xfrm>
            <a:off x="457200" y="1524000"/>
            <a:ext cx="8644891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87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888" t="23958" r="19546" b="21875"/>
          <a:stretch/>
        </p:blipFill>
        <p:spPr>
          <a:xfrm>
            <a:off x="457201" y="1524000"/>
            <a:ext cx="80772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96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Evaluasi</a:t>
            </a:r>
            <a:r>
              <a:rPr lang="en-ID" dirty="0" smtClean="0"/>
              <a:t> </a:t>
            </a:r>
            <a:r>
              <a:rPr lang="en-ID" dirty="0" err="1" smtClean="0"/>
              <a:t>harga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43" t="20934" r="19438" b="9884"/>
          <a:stretch/>
        </p:blipFill>
        <p:spPr>
          <a:xfrm>
            <a:off x="457200" y="1600200"/>
            <a:ext cx="839288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6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Eva </a:t>
            </a:r>
            <a:r>
              <a:rPr lang="en-ID" dirty="0" err="1" smtClean="0"/>
              <a:t>harga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888" t="21875" r="20132" b="9375"/>
          <a:stretch/>
        </p:blipFill>
        <p:spPr>
          <a:xfrm>
            <a:off x="914399" y="1371600"/>
            <a:ext cx="7543801" cy="5029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29401" y="4419600"/>
            <a:ext cx="1828799" cy="1600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98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031" t="11459" r="27746" b="6250"/>
          <a:stretch/>
        </p:blipFill>
        <p:spPr>
          <a:xfrm>
            <a:off x="152399" y="609600"/>
            <a:ext cx="8001001" cy="6019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800600" y="1408176"/>
            <a:ext cx="2895600" cy="1600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25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248" t="21875" r="26573" b="10416"/>
          <a:stretch/>
        </p:blipFill>
        <p:spPr>
          <a:xfrm>
            <a:off x="457200" y="1143000"/>
            <a:ext cx="86106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64763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3646" t="15625" r="35944" b="14584"/>
          <a:stretch/>
        </p:blipFill>
        <p:spPr>
          <a:xfrm>
            <a:off x="461433" y="381000"/>
            <a:ext cx="7691967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20372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Kualifikasi</a:t>
            </a:r>
            <a:r>
              <a:rPr lang="en-ID" dirty="0" smtClean="0"/>
              <a:t> </a:t>
            </a:r>
            <a:r>
              <a:rPr lang="en-ID" dirty="0" err="1" smtClean="0"/>
              <a:t>persyaratan</a:t>
            </a:r>
            <a:r>
              <a:rPr lang="en-ID" dirty="0" smtClean="0"/>
              <a:t>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474" t="21875" r="20718" b="12500"/>
          <a:stretch/>
        </p:blipFill>
        <p:spPr>
          <a:xfrm>
            <a:off x="152400" y="1371600"/>
            <a:ext cx="8686799" cy="5029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26156" y="4038600"/>
            <a:ext cx="1828799" cy="2362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77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475" t="25000" r="20132" b="9375"/>
          <a:stretch/>
        </p:blipFill>
        <p:spPr>
          <a:xfrm>
            <a:off x="152401" y="1600200"/>
            <a:ext cx="8686800" cy="4800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57600" y="1774825"/>
            <a:ext cx="5105401" cy="9144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57600" y="5029200"/>
            <a:ext cx="5105401" cy="1371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96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dirty="0" err="1"/>
              <a:t>Seleksi</a:t>
            </a:r>
            <a:r>
              <a:rPr lang="en-US" sz="2800" dirty="0"/>
              <a:t> </a:t>
            </a:r>
            <a:r>
              <a:rPr lang="en-US" sz="2800" dirty="0" err="1"/>
              <a:t>Jasa</a:t>
            </a:r>
            <a:r>
              <a:rPr lang="en-US" sz="2800" dirty="0"/>
              <a:t> </a:t>
            </a:r>
            <a:r>
              <a:rPr lang="en-US" sz="2800" dirty="0" err="1"/>
              <a:t>Konsultansi</a:t>
            </a:r>
            <a:r>
              <a:rPr lang="en-US" sz="2800" dirty="0"/>
              <a:t> </a:t>
            </a:r>
            <a:r>
              <a:rPr lang="en-US" sz="2800" dirty="0" err="1"/>
              <a:t>Konstruksi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Tender </a:t>
            </a:r>
            <a:r>
              <a:rPr lang="en-US" sz="2800" dirty="0" err="1"/>
              <a:t>Pekerjaan</a:t>
            </a:r>
            <a:r>
              <a:rPr lang="en-US" sz="2800" dirty="0"/>
              <a:t> </a:t>
            </a:r>
            <a:r>
              <a:rPr lang="en-US" sz="2800" dirty="0" err="1"/>
              <a:t>Konstruksi</a:t>
            </a:r>
            <a:r>
              <a:rPr lang="en-US" sz="2800" dirty="0"/>
              <a:t> di </a:t>
            </a:r>
            <a:r>
              <a:rPr lang="en-US" sz="2800" dirty="0" err="1"/>
              <a:t>Kementerian</a:t>
            </a:r>
            <a:r>
              <a:rPr lang="en-US" sz="2800" dirty="0"/>
              <a:t>/</a:t>
            </a:r>
            <a:r>
              <a:rPr lang="en-US" sz="2800" dirty="0" err="1"/>
              <a:t>Lembaga</a:t>
            </a:r>
            <a:r>
              <a:rPr lang="en-US" sz="2800" dirty="0"/>
              <a:t> non PUPR </a:t>
            </a:r>
            <a:r>
              <a:rPr lang="en-US" sz="2800" dirty="0" err="1"/>
              <a:t>dan</a:t>
            </a:r>
            <a:r>
              <a:rPr lang="en-US" sz="2800" dirty="0"/>
              <a:t> di </a:t>
            </a:r>
            <a:r>
              <a:rPr lang="en-US" sz="2800" dirty="0" err="1"/>
              <a:t>Pemerintah</a:t>
            </a:r>
            <a:r>
              <a:rPr lang="en-US" sz="2800" dirty="0"/>
              <a:t> Daerah </a:t>
            </a:r>
            <a:r>
              <a:rPr lang="en-US" sz="2800" dirty="0" err="1"/>
              <a:t>pakai</a:t>
            </a:r>
            <a:r>
              <a:rPr lang="en-US" sz="2800" dirty="0"/>
              <a:t> </a:t>
            </a:r>
            <a:r>
              <a:rPr lang="en-US" sz="2800" dirty="0" err="1"/>
              <a:t>aturan</a:t>
            </a:r>
            <a:r>
              <a:rPr lang="en-US" sz="2800" dirty="0"/>
              <a:t> </a:t>
            </a:r>
            <a:r>
              <a:rPr lang="en-US" sz="2800" dirty="0" err="1"/>
              <a:t>apa</a:t>
            </a:r>
            <a:r>
              <a:rPr lang="en-US" sz="2800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334000"/>
          </a:xfrm>
        </p:spPr>
        <p:txBody>
          <a:bodyPr/>
          <a:lstStyle/>
          <a:p>
            <a:pPr marL="347662" indent="-228600">
              <a:buFont typeface="+mj-lt"/>
              <a:buAutoNum type="arabicPeriod"/>
            </a:pPr>
            <a:r>
              <a:rPr lang="en-US" sz="1600" b="1" dirty="0" err="1" smtClean="0"/>
              <a:t>Pasal</a:t>
            </a:r>
            <a:r>
              <a:rPr lang="en-US" sz="1600" b="1" dirty="0" smtClean="0"/>
              <a:t> </a:t>
            </a:r>
            <a:r>
              <a:rPr lang="en-US" sz="1600" b="1" dirty="0"/>
              <a:t>17 </a:t>
            </a:r>
            <a:r>
              <a:rPr lang="en-US" sz="1600" b="1" dirty="0" err="1"/>
              <a:t>Perpres</a:t>
            </a:r>
            <a:r>
              <a:rPr lang="en-US" sz="1600" b="1" dirty="0"/>
              <a:t> 16/2018 </a:t>
            </a:r>
            <a:r>
              <a:rPr lang="en-US" sz="1600" b="1" dirty="0" err="1"/>
              <a:t>menyatakan</a:t>
            </a:r>
            <a:r>
              <a:rPr lang="en-US" sz="1600" b="1" dirty="0"/>
              <a:t> </a:t>
            </a:r>
            <a:r>
              <a:rPr lang="en-US" sz="1600" b="1" dirty="0" err="1"/>
              <a:t>bahwa</a:t>
            </a:r>
            <a:r>
              <a:rPr lang="en-US" sz="1600" b="1" dirty="0"/>
              <a:t> </a:t>
            </a:r>
            <a:r>
              <a:rPr lang="en-US" sz="1600" b="1" dirty="0" err="1"/>
              <a:t>penyedia</a:t>
            </a:r>
            <a:r>
              <a:rPr lang="en-US" sz="1600" b="1" dirty="0"/>
              <a:t> </a:t>
            </a:r>
            <a:r>
              <a:rPr lang="en-US" sz="1600" b="1" dirty="0" err="1"/>
              <a:t>harus</a:t>
            </a:r>
            <a:r>
              <a:rPr lang="en-US" sz="1600" b="1" dirty="0"/>
              <a:t> </a:t>
            </a:r>
            <a:r>
              <a:rPr lang="en-US" sz="1600" b="1" dirty="0" err="1"/>
              <a:t>memenuhi</a:t>
            </a:r>
            <a:r>
              <a:rPr lang="en-US" sz="1600" b="1" dirty="0"/>
              <a:t> </a:t>
            </a:r>
            <a:r>
              <a:rPr lang="en-US" sz="1600" b="1" dirty="0" err="1"/>
              <a:t>kualifikasi</a:t>
            </a:r>
            <a:r>
              <a:rPr lang="en-US" sz="1600" b="1" dirty="0"/>
              <a:t> </a:t>
            </a:r>
            <a:r>
              <a:rPr lang="en-US" sz="1600" b="1" dirty="0" err="1"/>
              <a:t>sesuai</a:t>
            </a:r>
            <a:r>
              <a:rPr lang="en-US" sz="1600" b="1" dirty="0"/>
              <a:t> </a:t>
            </a:r>
            <a:r>
              <a:rPr lang="en-US" sz="1600" b="1" dirty="0" err="1"/>
              <a:t>peraturan</a:t>
            </a:r>
            <a:r>
              <a:rPr lang="en-US" sz="1600" b="1" dirty="0"/>
              <a:t> </a:t>
            </a:r>
            <a:r>
              <a:rPr lang="en-US" sz="1600" b="1" dirty="0" err="1" smtClean="0"/>
              <a:t>perundang-undangan</a:t>
            </a:r>
            <a:r>
              <a:rPr lang="en-US" sz="1600" b="1" dirty="0" smtClean="0"/>
              <a:t>;</a:t>
            </a:r>
          </a:p>
          <a:p>
            <a:pPr marL="347662" indent="-228600">
              <a:buFont typeface="+mj-lt"/>
              <a:buAutoNum type="arabicPeriod"/>
            </a:pPr>
            <a:endParaRPr lang="en-US" sz="1600" b="1" dirty="0"/>
          </a:p>
          <a:p>
            <a:pPr marL="347662" indent="-228600">
              <a:buFont typeface="+mj-lt"/>
              <a:buAutoNum type="arabicPeriod"/>
            </a:pPr>
            <a:r>
              <a:rPr lang="en-US" sz="1600" b="1" dirty="0" err="1"/>
              <a:t>P</a:t>
            </a:r>
            <a:r>
              <a:rPr lang="en-US" sz="1600" b="1" dirty="0" err="1" smtClean="0"/>
              <a:t>asal</a:t>
            </a:r>
            <a:r>
              <a:rPr lang="en-US" sz="1600" b="1" dirty="0" smtClean="0"/>
              <a:t> </a:t>
            </a:r>
            <a:r>
              <a:rPr lang="en-US" sz="1600" b="1" dirty="0"/>
              <a:t>91 </a:t>
            </a:r>
            <a:r>
              <a:rPr lang="en-US" sz="1600" b="1" dirty="0" err="1"/>
              <a:t>Perpres</a:t>
            </a:r>
            <a:r>
              <a:rPr lang="en-US" sz="1600" b="1" dirty="0"/>
              <a:t> 16/2018 </a:t>
            </a:r>
            <a:r>
              <a:rPr lang="en-US" sz="1600" b="1" dirty="0" err="1"/>
              <a:t>menyatakan</a:t>
            </a:r>
            <a:r>
              <a:rPr lang="en-US" sz="1600" b="1" dirty="0"/>
              <a:t> </a:t>
            </a:r>
            <a:r>
              <a:rPr lang="en-US" sz="1600" b="1" dirty="0" err="1"/>
              <a:t>bahwa</a:t>
            </a:r>
            <a:r>
              <a:rPr lang="en-US" sz="1600" b="1" dirty="0"/>
              <a:t> </a:t>
            </a:r>
            <a:r>
              <a:rPr lang="en-US" sz="1600" b="1" dirty="0" err="1"/>
              <a:t>ketentuan</a:t>
            </a:r>
            <a:r>
              <a:rPr lang="en-US" sz="1600" b="1" dirty="0"/>
              <a:t> </a:t>
            </a:r>
            <a:r>
              <a:rPr lang="en-US" sz="1600" b="1" dirty="0" err="1"/>
              <a:t>lebih</a:t>
            </a:r>
            <a:r>
              <a:rPr lang="en-US" sz="1600" b="1" dirty="0"/>
              <a:t> </a:t>
            </a:r>
            <a:r>
              <a:rPr lang="en-US" sz="1600" b="1" dirty="0" err="1"/>
              <a:t>lanjut</a:t>
            </a:r>
            <a:r>
              <a:rPr lang="en-US" sz="1600" b="1" dirty="0"/>
              <a:t> </a:t>
            </a:r>
            <a:r>
              <a:rPr lang="en-US" sz="1600" b="1" dirty="0" err="1"/>
              <a:t>tentang</a:t>
            </a:r>
            <a:r>
              <a:rPr lang="en-US" sz="1600" b="1" dirty="0"/>
              <a:t> proses </a:t>
            </a:r>
            <a:r>
              <a:rPr lang="en-US" sz="1600" b="1" dirty="0" err="1"/>
              <a:t>pemilihan</a:t>
            </a:r>
            <a:r>
              <a:rPr lang="en-US" sz="1600" b="1" dirty="0"/>
              <a:t>, </a:t>
            </a:r>
            <a:r>
              <a:rPr lang="en-US" sz="1600" b="1" dirty="0" err="1"/>
              <a:t>persyaratan</a:t>
            </a:r>
            <a:r>
              <a:rPr lang="en-US" sz="1600" b="1" dirty="0"/>
              <a:t> </a:t>
            </a:r>
            <a:r>
              <a:rPr lang="en-US" sz="1600" b="1" dirty="0" err="1"/>
              <a:t>kualifikasi</a:t>
            </a:r>
            <a:r>
              <a:rPr lang="en-US" sz="1600" b="1" dirty="0"/>
              <a:t>, </a:t>
            </a:r>
            <a:r>
              <a:rPr lang="en-US" sz="1600" b="1" dirty="0" err="1"/>
              <a:t>dll</a:t>
            </a:r>
            <a:r>
              <a:rPr lang="en-US" sz="1600" b="1" dirty="0"/>
              <a:t> </a:t>
            </a:r>
            <a:r>
              <a:rPr lang="en-US" sz="1600" b="1" dirty="0" err="1"/>
              <a:t>diatur</a:t>
            </a:r>
            <a:r>
              <a:rPr lang="en-US" sz="1600" b="1" dirty="0"/>
              <a:t> </a:t>
            </a:r>
            <a:r>
              <a:rPr lang="en-US" sz="1600" b="1" dirty="0" err="1"/>
              <a:t>melalui</a:t>
            </a:r>
            <a:r>
              <a:rPr lang="en-US" sz="1600" b="1" dirty="0"/>
              <a:t> </a:t>
            </a:r>
            <a:r>
              <a:rPr lang="en-US" sz="1600" b="1" dirty="0" err="1"/>
              <a:t>perlem</a:t>
            </a:r>
            <a:r>
              <a:rPr lang="en-US" sz="1600" b="1" dirty="0"/>
              <a:t> </a:t>
            </a:r>
            <a:r>
              <a:rPr lang="en-US" sz="1600" b="1" dirty="0" smtClean="0"/>
              <a:t>LKPP;</a:t>
            </a:r>
          </a:p>
          <a:p>
            <a:pPr marL="347662" indent="-228600">
              <a:buFont typeface="+mj-lt"/>
              <a:buAutoNum type="arabicPeriod"/>
            </a:pPr>
            <a:endParaRPr lang="en-US" sz="1600" b="1" dirty="0"/>
          </a:p>
          <a:p>
            <a:pPr marL="347662" indent="-228600">
              <a:buFont typeface="+mj-lt"/>
              <a:buAutoNum type="arabicPeriod"/>
            </a:pPr>
            <a:r>
              <a:rPr lang="en-US" sz="1600" b="1" dirty="0" err="1" smtClean="0"/>
              <a:t>Pasal</a:t>
            </a:r>
            <a:r>
              <a:rPr lang="en-US" sz="1600" b="1" dirty="0" smtClean="0"/>
              <a:t> </a:t>
            </a:r>
            <a:r>
              <a:rPr lang="en-US" sz="1600" b="1" dirty="0"/>
              <a:t>70 </a:t>
            </a:r>
            <a:r>
              <a:rPr lang="en-US" sz="1600" b="1" dirty="0" err="1"/>
              <a:t>Perpres</a:t>
            </a:r>
            <a:r>
              <a:rPr lang="en-US" sz="1600" b="1" dirty="0"/>
              <a:t> 16/2018 </a:t>
            </a:r>
            <a:r>
              <a:rPr lang="en-US" sz="1600" b="1" dirty="0" err="1"/>
              <a:t>menyatakan</a:t>
            </a:r>
            <a:r>
              <a:rPr lang="en-US" sz="1600" b="1" dirty="0"/>
              <a:t> </a:t>
            </a:r>
            <a:r>
              <a:rPr lang="en-US" sz="1600" b="1" dirty="0" err="1"/>
              <a:t>bahwa</a:t>
            </a:r>
            <a:r>
              <a:rPr lang="en-US" sz="1600" b="1" dirty="0"/>
              <a:t> </a:t>
            </a:r>
            <a:r>
              <a:rPr lang="en-US" sz="1600" b="1" dirty="0" err="1"/>
              <a:t>yg</a:t>
            </a:r>
            <a:r>
              <a:rPr lang="en-US" sz="1600" b="1" dirty="0"/>
              <a:t> </a:t>
            </a:r>
            <a:r>
              <a:rPr lang="en-US" sz="1600" b="1" dirty="0" err="1"/>
              <a:t>memiliki</a:t>
            </a:r>
            <a:r>
              <a:rPr lang="en-US" sz="1600" b="1" dirty="0"/>
              <a:t> </a:t>
            </a:r>
            <a:r>
              <a:rPr lang="en-US" sz="1600" b="1" dirty="0" err="1"/>
              <a:t>kewenangan</a:t>
            </a:r>
            <a:r>
              <a:rPr lang="en-US" sz="1600" b="1" dirty="0"/>
              <a:t> </a:t>
            </a:r>
            <a:r>
              <a:rPr lang="en-US" sz="1600" b="1" dirty="0" err="1"/>
              <a:t>mengembangkan</a:t>
            </a:r>
            <a:r>
              <a:rPr lang="en-US" sz="1600" b="1" dirty="0"/>
              <a:t> e-marketplace yang </a:t>
            </a:r>
            <a:r>
              <a:rPr lang="en-US" sz="1600" b="1" dirty="0" err="1"/>
              <a:t>didalamnya</a:t>
            </a:r>
            <a:r>
              <a:rPr lang="en-US" sz="1600" b="1" dirty="0"/>
              <a:t> </a:t>
            </a:r>
            <a:r>
              <a:rPr lang="en-US" sz="1600" b="1" dirty="0" err="1"/>
              <a:t>ada</a:t>
            </a:r>
            <a:r>
              <a:rPr lang="en-US" sz="1600" b="1" dirty="0"/>
              <a:t> </a:t>
            </a:r>
            <a:r>
              <a:rPr lang="en-US" sz="1600" b="1" dirty="0" err="1"/>
              <a:t>pemilihan</a:t>
            </a:r>
            <a:r>
              <a:rPr lang="en-US" sz="1600" b="1" dirty="0"/>
              <a:t> </a:t>
            </a:r>
            <a:r>
              <a:rPr lang="en-US" sz="1600" b="1" dirty="0" err="1"/>
              <a:t>penyedia</a:t>
            </a:r>
            <a:r>
              <a:rPr lang="en-US" sz="1600" b="1" dirty="0"/>
              <a:t> </a:t>
            </a:r>
            <a:r>
              <a:rPr lang="en-US" sz="1600" b="1" dirty="0" err="1"/>
              <a:t>adalah</a:t>
            </a:r>
            <a:r>
              <a:rPr lang="en-US" sz="1600" b="1" dirty="0"/>
              <a:t> </a:t>
            </a:r>
            <a:r>
              <a:rPr lang="en-US" sz="1600" b="1" dirty="0" smtClean="0"/>
              <a:t>LKPP;</a:t>
            </a:r>
          </a:p>
          <a:p>
            <a:pPr marL="347662" indent="-228600">
              <a:buFont typeface="+mj-lt"/>
              <a:buAutoNum type="arabicPeriod"/>
            </a:pPr>
            <a:endParaRPr lang="en-US" sz="1600" b="1" dirty="0"/>
          </a:p>
          <a:p>
            <a:pPr marL="347662" indent="-228600">
              <a:buFont typeface="+mj-lt"/>
              <a:buAutoNum type="arabicPeriod"/>
            </a:pPr>
            <a:r>
              <a:rPr lang="en-US" sz="1600" b="1" dirty="0" err="1" smtClean="0"/>
              <a:t>Perlem</a:t>
            </a:r>
            <a:r>
              <a:rPr lang="en-US" sz="1600" b="1" dirty="0" smtClean="0"/>
              <a:t> </a:t>
            </a:r>
            <a:r>
              <a:rPr lang="en-US" sz="1600" b="1" dirty="0"/>
              <a:t>LKPP 9/2018 </a:t>
            </a:r>
            <a:r>
              <a:rPr lang="en-US" sz="1600" b="1" dirty="0" err="1"/>
              <a:t>menyatakan</a:t>
            </a:r>
            <a:r>
              <a:rPr lang="en-US" sz="1600" b="1" dirty="0"/>
              <a:t> </a:t>
            </a:r>
            <a:r>
              <a:rPr lang="en-US" sz="1600" b="1" dirty="0" err="1"/>
              <a:t>bahwa</a:t>
            </a:r>
            <a:r>
              <a:rPr lang="en-US" sz="1600" b="1" dirty="0"/>
              <a:t> </a:t>
            </a:r>
            <a:r>
              <a:rPr lang="en-US" sz="1600" b="1" dirty="0" err="1"/>
              <a:t>Persyaratan</a:t>
            </a:r>
            <a:r>
              <a:rPr lang="en-US" sz="1600" b="1" dirty="0"/>
              <a:t> </a:t>
            </a:r>
            <a:r>
              <a:rPr lang="en-US" sz="1600" b="1" dirty="0" err="1"/>
              <a:t>kualifikasi</a:t>
            </a:r>
            <a:r>
              <a:rPr lang="en-US" sz="1600" b="1" dirty="0"/>
              <a:t> </a:t>
            </a:r>
            <a:r>
              <a:rPr lang="en-US" sz="1600" b="1" dirty="0" err="1"/>
              <a:t>dan</a:t>
            </a:r>
            <a:r>
              <a:rPr lang="en-US" sz="1600" b="1" dirty="0"/>
              <a:t> </a:t>
            </a:r>
            <a:r>
              <a:rPr lang="en-US" sz="1600" b="1" dirty="0" err="1"/>
              <a:t>pemilihan</a:t>
            </a:r>
            <a:r>
              <a:rPr lang="en-US" sz="1600" b="1" dirty="0"/>
              <a:t> </a:t>
            </a:r>
            <a:r>
              <a:rPr lang="en-US" sz="1600" b="1" dirty="0" err="1"/>
              <a:t>penyedia</a:t>
            </a:r>
            <a:r>
              <a:rPr lang="en-US" sz="1600" b="1" dirty="0"/>
              <a:t> </a:t>
            </a:r>
            <a:r>
              <a:rPr lang="en-US" sz="1600" b="1" dirty="0" err="1"/>
              <a:t>jasa</a:t>
            </a:r>
            <a:r>
              <a:rPr lang="en-US" sz="1600" b="1" dirty="0"/>
              <a:t> </a:t>
            </a:r>
            <a:r>
              <a:rPr lang="en-US" sz="1600" b="1" dirty="0" err="1"/>
              <a:t>konsultansi</a:t>
            </a:r>
            <a:r>
              <a:rPr lang="en-US" sz="1600" b="1" dirty="0"/>
              <a:t> </a:t>
            </a:r>
            <a:r>
              <a:rPr lang="en-US" sz="1600" b="1" dirty="0" err="1"/>
              <a:t>konstruksi</a:t>
            </a:r>
            <a:r>
              <a:rPr lang="en-US" sz="1600" b="1" dirty="0"/>
              <a:t> </a:t>
            </a:r>
            <a:r>
              <a:rPr lang="en-US" sz="1600" b="1" dirty="0" err="1"/>
              <a:t>dan</a:t>
            </a:r>
            <a:r>
              <a:rPr lang="en-US" sz="1600" b="1" dirty="0"/>
              <a:t> </a:t>
            </a:r>
            <a:r>
              <a:rPr lang="en-US" sz="1600" b="1" dirty="0" err="1"/>
              <a:t>pekerjaan</a:t>
            </a:r>
            <a:r>
              <a:rPr lang="en-US" sz="1600" b="1" dirty="0"/>
              <a:t> </a:t>
            </a:r>
            <a:r>
              <a:rPr lang="en-US" sz="1600" b="1" dirty="0" err="1"/>
              <a:t>konstruksi</a:t>
            </a:r>
            <a:r>
              <a:rPr lang="en-US" sz="1600" b="1" dirty="0"/>
              <a:t> </a:t>
            </a:r>
            <a:r>
              <a:rPr lang="en-US" sz="1600" b="1" dirty="0" err="1"/>
              <a:t>diatur</a:t>
            </a:r>
            <a:r>
              <a:rPr lang="en-US" sz="1600" b="1" dirty="0"/>
              <a:t> </a:t>
            </a:r>
            <a:r>
              <a:rPr lang="en-US" sz="1600" b="1" dirty="0" err="1"/>
              <a:t>oleh</a:t>
            </a:r>
            <a:r>
              <a:rPr lang="en-US" sz="1600" b="1" dirty="0"/>
              <a:t> </a:t>
            </a:r>
            <a:r>
              <a:rPr lang="en-US" sz="1600" b="1" dirty="0" err="1"/>
              <a:t>Menteri</a:t>
            </a:r>
            <a:r>
              <a:rPr lang="en-US" sz="1600" b="1" dirty="0"/>
              <a:t> PUPR</a:t>
            </a:r>
            <a:r>
              <a:rPr lang="en-US" sz="1600" b="1" dirty="0" smtClean="0"/>
              <a:t>;</a:t>
            </a:r>
          </a:p>
          <a:p>
            <a:pPr marL="347662" indent="-228600">
              <a:buFont typeface="+mj-lt"/>
              <a:buAutoNum type="arabicPeriod"/>
            </a:pPr>
            <a:endParaRPr lang="en-US" sz="1600" b="1" dirty="0"/>
          </a:p>
          <a:p>
            <a:pPr marL="347662" indent="-228600">
              <a:buFont typeface="+mj-lt"/>
              <a:buAutoNum type="arabicPeriod"/>
            </a:pPr>
            <a:r>
              <a:rPr lang="en-US" sz="1600" b="1" dirty="0" smtClean="0"/>
              <a:t>SE </a:t>
            </a:r>
            <a:r>
              <a:rPr lang="en-US" sz="1600" b="1" dirty="0"/>
              <a:t>PUPR 10/2018 </a:t>
            </a:r>
            <a:r>
              <a:rPr lang="en-US" sz="1600" b="1" dirty="0" err="1"/>
              <a:t>hanya</a:t>
            </a:r>
            <a:r>
              <a:rPr lang="en-US" sz="1600" b="1" dirty="0"/>
              <a:t> </a:t>
            </a:r>
            <a:r>
              <a:rPr lang="en-US" sz="1600" b="1" dirty="0" err="1"/>
              <a:t>mengatur</a:t>
            </a:r>
            <a:r>
              <a:rPr lang="en-US" sz="1600" b="1" dirty="0"/>
              <a:t> SDP </a:t>
            </a:r>
            <a:r>
              <a:rPr lang="en-US" sz="1600" b="1" dirty="0" err="1"/>
              <a:t>Jasa</a:t>
            </a:r>
            <a:r>
              <a:rPr lang="en-US" sz="1600" b="1" dirty="0"/>
              <a:t> </a:t>
            </a:r>
            <a:r>
              <a:rPr lang="en-US" sz="1600" b="1" dirty="0" err="1"/>
              <a:t>Konsultansi</a:t>
            </a:r>
            <a:r>
              <a:rPr lang="en-US" sz="1600" b="1" dirty="0"/>
              <a:t> </a:t>
            </a:r>
            <a:r>
              <a:rPr lang="en-US" sz="1600" b="1" dirty="0" err="1"/>
              <a:t>Konstruksi</a:t>
            </a:r>
            <a:r>
              <a:rPr lang="en-US" sz="1600" b="1" dirty="0"/>
              <a:t> </a:t>
            </a:r>
            <a:r>
              <a:rPr lang="en-US" sz="1600" b="1" dirty="0" err="1"/>
              <a:t>dan</a:t>
            </a:r>
            <a:r>
              <a:rPr lang="en-US" sz="1600" b="1" dirty="0"/>
              <a:t> </a:t>
            </a:r>
            <a:r>
              <a:rPr lang="en-US" sz="1600" b="1" dirty="0" err="1"/>
              <a:t>Pekerjaan</a:t>
            </a:r>
            <a:r>
              <a:rPr lang="en-US" sz="1600" b="1" dirty="0"/>
              <a:t> </a:t>
            </a:r>
            <a:r>
              <a:rPr lang="en-US" sz="1600" b="1" dirty="0" err="1"/>
              <a:t>Konstruksi</a:t>
            </a:r>
            <a:r>
              <a:rPr lang="en-US" sz="1600" b="1" dirty="0"/>
              <a:t> </a:t>
            </a:r>
            <a:r>
              <a:rPr lang="en-US" sz="1600" b="1" dirty="0" err="1"/>
              <a:t>dalam</a:t>
            </a:r>
            <a:r>
              <a:rPr lang="en-US" sz="1600" b="1" dirty="0"/>
              <a:t> </a:t>
            </a:r>
            <a:r>
              <a:rPr lang="en-US" sz="1600" b="1" dirty="0" err="1"/>
              <a:t>lingkup</a:t>
            </a:r>
            <a:r>
              <a:rPr lang="en-US" sz="1600" b="1" dirty="0"/>
              <a:t> </a:t>
            </a:r>
            <a:r>
              <a:rPr lang="en-US" sz="1600" b="1" dirty="0" err="1"/>
              <a:t>Kementerian</a:t>
            </a:r>
            <a:r>
              <a:rPr lang="en-US" sz="1600" b="1" dirty="0"/>
              <a:t> PUPR </a:t>
            </a:r>
            <a:r>
              <a:rPr lang="en-US" sz="1600" b="1" dirty="0" err="1" smtClean="0"/>
              <a:t>saja</a:t>
            </a:r>
            <a:r>
              <a:rPr lang="en-US" sz="1600" b="1" dirty="0" smtClean="0"/>
              <a:t>;</a:t>
            </a:r>
          </a:p>
          <a:p>
            <a:pPr marL="347662" indent="-228600">
              <a:buFont typeface="+mj-lt"/>
              <a:buAutoNum type="arabicPeriod"/>
            </a:pPr>
            <a:endParaRPr lang="en-US" sz="1600" b="1" dirty="0"/>
          </a:p>
          <a:p>
            <a:pPr marL="347662" indent="-228600">
              <a:buFont typeface="+mj-lt"/>
              <a:buAutoNum type="arabicPeriod"/>
            </a:pPr>
            <a:r>
              <a:rPr lang="en-US" sz="1600" b="1" dirty="0" err="1" smtClean="0"/>
              <a:t>Pasal</a:t>
            </a:r>
            <a:r>
              <a:rPr lang="en-US" sz="1600" b="1" dirty="0" smtClean="0"/>
              <a:t> </a:t>
            </a:r>
            <a:r>
              <a:rPr lang="en-US" sz="1600" b="1" dirty="0"/>
              <a:t>93 </a:t>
            </a:r>
            <a:r>
              <a:rPr lang="en-US" sz="1600" b="1" dirty="0" err="1"/>
              <a:t>Perpres</a:t>
            </a:r>
            <a:r>
              <a:rPr lang="en-US" sz="1600" b="1" dirty="0"/>
              <a:t> 16/2018 </a:t>
            </a:r>
            <a:r>
              <a:rPr lang="en-US" sz="1600" b="1" dirty="0" err="1"/>
              <a:t>menyatakan</a:t>
            </a:r>
            <a:r>
              <a:rPr lang="en-US" sz="1600" b="1" dirty="0"/>
              <a:t> </a:t>
            </a:r>
            <a:r>
              <a:rPr lang="en-US" sz="1600" b="1" dirty="0" err="1"/>
              <a:t>bahwa</a:t>
            </a:r>
            <a:r>
              <a:rPr lang="en-US" sz="1600" b="1" dirty="0"/>
              <a:t> </a:t>
            </a:r>
            <a:r>
              <a:rPr lang="en-US" sz="1600" b="1" dirty="0" err="1"/>
              <a:t>peraturan</a:t>
            </a:r>
            <a:r>
              <a:rPr lang="en-US" sz="1600" b="1" dirty="0"/>
              <a:t> </a:t>
            </a:r>
            <a:r>
              <a:rPr lang="en-US" sz="1600" b="1" dirty="0" err="1"/>
              <a:t>pelaksanaan</a:t>
            </a:r>
            <a:r>
              <a:rPr lang="en-US" sz="1600" b="1" dirty="0"/>
              <a:t> </a:t>
            </a:r>
            <a:r>
              <a:rPr lang="en-US" sz="1600" b="1" dirty="0" err="1"/>
              <a:t>dari</a:t>
            </a:r>
            <a:r>
              <a:rPr lang="en-US" sz="1600" b="1" dirty="0"/>
              <a:t> </a:t>
            </a:r>
            <a:r>
              <a:rPr lang="en-US" sz="1600" b="1" dirty="0" err="1"/>
              <a:t>Perpres</a:t>
            </a:r>
            <a:r>
              <a:rPr lang="en-US" sz="1600" b="1" dirty="0"/>
              <a:t> 54/2010 </a:t>
            </a:r>
            <a:r>
              <a:rPr lang="en-US" sz="1600" b="1" dirty="0" err="1"/>
              <a:t>dan</a:t>
            </a:r>
            <a:r>
              <a:rPr lang="en-US" sz="1600" b="1" dirty="0"/>
              <a:t> </a:t>
            </a:r>
            <a:r>
              <a:rPr lang="en-US" sz="1600" b="1" dirty="0" err="1"/>
              <a:t>perubahannya</a:t>
            </a:r>
            <a:r>
              <a:rPr lang="en-US" sz="1600" b="1" dirty="0"/>
              <a:t> </a:t>
            </a:r>
            <a:r>
              <a:rPr lang="en-US" sz="1600" b="1" dirty="0" err="1"/>
              <a:t>masih</a:t>
            </a:r>
            <a:r>
              <a:rPr lang="en-US" sz="1600" b="1" dirty="0"/>
              <a:t> </a:t>
            </a:r>
            <a:r>
              <a:rPr lang="en-US" sz="1600" b="1" dirty="0" err="1"/>
              <a:t>tetap</a:t>
            </a:r>
            <a:r>
              <a:rPr lang="en-US" sz="1600" b="1" dirty="0"/>
              <a:t> </a:t>
            </a:r>
            <a:r>
              <a:rPr lang="en-US" sz="1600" b="1" dirty="0" err="1"/>
              <a:t>berlaku</a:t>
            </a:r>
            <a:r>
              <a:rPr lang="en-US" sz="1600" b="1" dirty="0"/>
              <a:t> </a:t>
            </a:r>
            <a:r>
              <a:rPr lang="en-US" sz="1600" b="1" dirty="0" err="1"/>
              <a:t>sepanjang</a:t>
            </a:r>
            <a:r>
              <a:rPr lang="en-US" sz="1600" b="1" dirty="0"/>
              <a:t> </a:t>
            </a:r>
            <a:r>
              <a:rPr lang="en-US" sz="1600" b="1" dirty="0" err="1"/>
              <a:t>tidak</a:t>
            </a:r>
            <a:r>
              <a:rPr lang="en-US" sz="1600" b="1" dirty="0"/>
              <a:t> </a:t>
            </a:r>
            <a:r>
              <a:rPr lang="en-US" sz="1600" b="1" dirty="0" err="1"/>
              <a:t>bertentangan</a:t>
            </a:r>
            <a:r>
              <a:rPr lang="en-US" sz="1600" b="1" dirty="0"/>
              <a:t> DAN/ATAU </a:t>
            </a:r>
            <a:r>
              <a:rPr lang="en-US" sz="1600" b="1" dirty="0" err="1"/>
              <a:t>belum</a:t>
            </a:r>
            <a:r>
              <a:rPr lang="en-US" sz="1600" b="1" dirty="0"/>
              <a:t> </a:t>
            </a:r>
            <a:r>
              <a:rPr lang="en-US" sz="1600" b="1" dirty="0" err="1"/>
              <a:t>diganti</a:t>
            </a:r>
            <a:r>
              <a:rPr lang="en-US" sz="1600" b="1" dirty="0"/>
              <a:t> </a:t>
            </a:r>
            <a:r>
              <a:rPr lang="en-US" sz="1600" b="1" dirty="0" err="1"/>
              <a:t>berdasarkan</a:t>
            </a:r>
            <a:r>
              <a:rPr lang="en-US" sz="1600" b="1" dirty="0"/>
              <a:t> </a:t>
            </a:r>
            <a:r>
              <a:rPr lang="en-US" sz="1600" b="1" dirty="0" err="1"/>
              <a:t>perpres</a:t>
            </a:r>
            <a:r>
              <a:rPr lang="en-US" sz="1600" b="1" dirty="0"/>
              <a:t> </a:t>
            </a:r>
            <a:r>
              <a:rPr lang="en-US" sz="1600" b="1" dirty="0" smtClean="0"/>
              <a:t>16/2018;</a:t>
            </a:r>
          </a:p>
          <a:p>
            <a:pPr marL="347662" indent="-228600">
              <a:buFont typeface="+mj-lt"/>
              <a:buAutoNum type="arabicPeriod"/>
            </a:pPr>
            <a:endParaRPr lang="en-US" sz="1600" b="1" dirty="0"/>
          </a:p>
          <a:p>
            <a:pPr marL="347662" indent="-228600">
              <a:buFont typeface="+mj-lt"/>
              <a:buAutoNum type="arabicPeriod"/>
            </a:pPr>
            <a:r>
              <a:rPr lang="en-US" sz="1600" b="1" dirty="0" err="1" smtClean="0"/>
              <a:t>Permen</a:t>
            </a:r>
            <a:r>
              <a:rPr lang="en-US" sz="1600" b="1" dirty="0" smtClean="0"/>
              <a:t> </a:t>
            </a:r>
            <a:r>
              <a:rPr lang="en-US" sz="1600" b="1" dirty="0"/>
              <a:t>PUPR 31/2015 </a:t>
            </a:r>
            <a:r>
              <a:rPr lang="en-US" sz="1600" b="1" dirty="0" err="1"/>
              <a:t>tentang</a:t>
            </a:r>
            <a:r>
              <a:rPr lang="en-US" sz="1600" b="1" dirty="0"/>
              <a:t> </a:t>
            </a:r>
            <a:r>
              <a:rPr lang="en-US" sz="1600" b="1" dirty="0" err="1"/>
              <a:t>standar</a:t>
            </a:r>
            <a:r>
              <a:rPr lang="en-US" sz="1600" b="1" dirty="0"/>
              <a:t> </a:t>
            </a:r>
            <a:r>
              <a:rPr lang="en-US" sz="1600" b="1" dirty="0" err="1"/>
              <a:t>dan</a:t>
            </a:r>
            <a:r>
              <a:rPr lang="en-US" sz="1600" b="1" dirty="0"/>
              <a:t> </a:t>
            </a:r>
            <a:r>
              <a:rPr lang="en-US" sz="1600" b="1" dirty="0" err="1"/>
              <a:t>pedoman</a:t>
            </a:r>
            <a:r>
              <a:rPr lang="en-US" sz="1600" b="1" dirty="0"/>
              <a:t> </a:t>
            </a:r>
            <a:r>
              <a:rPr lang="en-US" sz="1600" b="1" dirty="0" err="1"/>
              <a:t>pekerjaan</a:t>
            </a:r>
            <a:r>
              <a:rPr lang="en-US" sz="1600" b="1" dirty="0"/>
              <a:t> </a:t>
            </a:r>
            <a:r>
              <a:rPr lang="en-US" sz="1600" b="1" dirty="0" err="1"/>
              <a:t>konstruksi</a:t>
            </a:r>
            <a:r>
              <a:rPr lang="en-US" sz="1600" b="1" dirty="0"/>
              <a:t> </a:t>
            </a:r>
            <a:r>
              <a:rPr lang="en-US" sz="1600" b="1" dirty="0" err="1"/>
              <a:t>dan</a:t>
            </a:r>
            <a:r>
              <a:rPr lang="en-US" sz="1600" b="1" dirty="0"/>
              <a:t> </a:t>
            </a:r>
            <a:r>
              <a:rPr lang="en-US" sz="1600" b="1" dirty="0" err="1"/>
              <a:t>jasa</a:t>
            </a:r>
            <a:r>
              <a:rPr lang="en-US" sz="1600" b="1" dirty="0"/>
              <a:t> </a:t>
            </a:r>
            <a:r>
              <a:rPr lang="en-US" sz="1600" b="1" dirty="0" err="1"/>
              <a:t>konsultansi</a:t>
            </a:r>
            <a:r>
              <a:rPr lang="en-US" sz="1600" b="1" dirty="0"/>
              <a:t> </a:t>
            </a:r>
            <a:r>
              <a:rPr lang="en-US" sz="1600" b="1" dirty="0" err="1"/>
              <a:t>konstruksi</a:t>
            </a:r>
            <a:r>
              <a:rPr lang="en-US" sz="1600" b="1" dirty="0"/>
              <a:t> </a:t>
            </a:r>
            <a:r>
              <a:rPr lang="en-US" sz="1600" b="1" dirty="0" err="1"/>
              <a:t>hingga</a:t>
            </a:r>
            <a:r>
              <a:rPr lang="en-US" sz="1600" b="1" dirty="0"/>
              <a:t> </a:t>
            </a:r>
            <a:r>
              <a:rPr lang="en-US" sz="1600" b="1" dirty="0" err="1"/>
              <a:t>saat</a:t>
            </a:r>
            <a:r>
              <a:rPr lang="en-US" sz="1600" b="1" dirty="0"/>
              <a:t> </a:t>
            </a:r>
            <a:r>
              <a:rPr lang="en-US" sz="1600" b="1" dirty="0" err="1" smtClean="0"/>
              <a:t>ini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dicabut</a:t>
            </a:r>
            <a:r>
              <a:rPr lang="en-US" sz="1600" b="1" dirty="0" smtClean="0"/>
              <a:t> </a:t>
            </a:r>
            <a:r>
              <a:rPr lang="en-US" sz="1600" b="1" dirty="0" err="1"/>
              <a:t>dan</a:t>
            </a:r>
            <a:r>
              <a:rPr lang="en-US" sz="1600" b="1" dirty="0"/>
              <a:t> </a:t>
            </a:r>
            <a:r>
              <a:rPr lang="en-US" sz="1600" b="1" dirty="0" err="1" smtClean="0"/>
              <a:t>tidak</a:t>
            </a:r>
            <a:r>
              <a:rPr lang="en-US" sz="1600" b="1" dirty="0" smtClean="0"/>
              <a:t> </a:t>
            </a:r>
            <a:r>
              <a:rPr lang="en-US" sz="1600" b="1" dirty="0" err="1"/>
              <a:t>berlaku</a:t>
            </a:r>
            <a:r>
              <a:rPr lang="en-US" sz="1600" b="1" dirty="0"/>
              <a:t>.</a:t>
            </a:r>
          </a:p>
          <a:p>
            <a:endParaRPr lang="en-US" sz="1200" dirty="0" smtClean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2556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148" t="13541" r="18960" b="9375"/>
          <a:stretch/>
        </p:blipFill>
        <p:spPr>
          <a:xfrm>
            <a:off x="685800" y="1774824"/>
            <a:ext cx="7924800" cy="462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48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718" t="21875" r="20717" b="11459"/>
          <a:stretch/>
        </p:blipFill>
        <p:spPr>
          <a:xfrm>
            <a:off x="228601" y="1371600"/>
            <a:ext cx="84582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31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69" t="14344" r="18513" b="8236"/>
          <a:stretch/>
        </p:blipFill>
        <p:spPr>
          <a:xfrm>
            <a:off x="410184" y="1524000"/>
            <a:ext cx="8406319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24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132" t="25000" r="20717" b="9375"/>
          <a:stretch/>
        </p:blipFill>
        <p:spPr>
          <a:xfrm>
            <a:off x="152401" y="1600200"/>
            <a:ext cx="8534400" cy="4800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56378" y="2209800"/>
            <a:ext cx="5105401" cy="1371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0" y="3581400"/>
            <a:ext cx="1828800" cy="1752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65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69" t="14345" r="18513" b="6588"/>
          <a:stretch/>
        </p:blipFill>
        <p:spPr>
          <a:xfrm>
            <a:off x="415926" y="1577789"/>
            <a:ext cx="8270874" cy="4670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85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475" t="21875" r="20717" b="10417"/>
          <a:stretch/>
        </p:blipFill>
        <p:spPr>
          <a:xfrm>
            <a:off x="152400" y="1371600"/>
            <a:ext cx="8534399" cy="5486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429000" y="1745255"/>
            <a:ext cx="5257799" cy="313154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20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94" t="14344" r="19438" b="9884"/>
          <a:stretch/>
        </p:blipFill>
        <p:spPr>
          <a:xfrm>
            <a:off x="762001" y="1219200"/>
            <a:ext cx="8183482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46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546" t="22917" r="17204" b="13542"/>
          <a:stretch/>
        </p:blipFill>
        <p:spPr>
          <a:xfrm>
            <a:off x="304801" y="1447800"/>
            <a:ext cx="8534399" cy="495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26240" y="3124200"/>
            <a:ext cx="1752599" cy="275054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40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147" t="13541" r="18375" b="6250"/>
          <a:stretch/>
        </p:blipFill>
        <p:spPr>
          <a:xfrm>
            <a:off x="304800" y="533400"/>
            <a:ext cx="82296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63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69" t="14345" r="18513" b="6588"/>
          <a:stretch/>
        </p:blipFill>
        <p:spPr>
          <a:xfrm>
            <a:off x="146051" y="1408176"/>
            <a:ext cx="8693150" cy="49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smtClean="0"/>
              <a:t>SYARAT KUALIFIKASI BERDASARKAN PERLEM 9/2018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399" y="3886200"/>
            <a:ext cx="8534399" cy="279806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3679" t="32302" r="12697" b="9556"/>
          <a:stretch/>
        </p:blipFill>
        <p:spPr>
          <a:xfrm>
            <a:off x="0" y="3733800"/>
            <a:ext cx="8762998" cy="29504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8375" t="42708" r="13689" b="17708"/>
          <a:stretch/>
        </p:blipFill>
        <p:spPr>
          <a:xfrm>
            <a:off x="428624" y="1769173"/>
            <a:ext cx="8258175" cy="226942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152898" y="3179159"/>
            <a:ext cx="4648200" cy="70237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276600" y="5186457"/>
            <a:ext cx="4648200" cy="70237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33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69" t="12697" r="17586" b="6589"/>
          <a:stretch/>
        </p:blipFill>
        <p:spPr>
          <a:xfrm>
            <a:off x="592928" y="1388842"/>
            <a:ext cx="8093872" cy="461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69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Berhadir</a:t>
            </a:r>
            <a:r>
              <a:rPr lang="en-ID" dirty="0" smtClean="0"/>
              <a:t> </a:t>
            </a:r>
            <a:r>
              <a:rPr lang="en-ID" dirty="0" err="1" smtClean="0"/>
              <a:t>pembuktian</a:t>
            </a:r>
            <a:r>
              <a:rPr lang="en-ID" dirty="0" smtClean="0"/>
              <a:t> </a:t>
            </a:r>
            <a:r>
              <a:rPr lang="en-ID" dirty="0" err="1" smtClean="0"/>
              <a:t>kualifikasi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700" t="14344" r="24995" b="21414"/>
          <a:stretch/>
        </p:blipFill>
        <p:spPr>
          <a:xfrm>
            <a:off x="685800" y="1752600"/>
            <a:ext cx="7467600" cy="4724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0" y="3810000"/>
            <a:ext cx="5486400" cy="990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18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475" t="25000" r="21303" b="21875"/>
          <a:stretch/>
        </p:blipFill>
        <p:spPr>
          <a:xfrm>
            <a:off x="458337" y="1600200"/>
            <a:ext cx="7315201" cy="3886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1600200"/>
            <a:ext cx="6629400" cy="990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45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err="1" smtClean="0"/>
              <a:t>Rapat</a:t>
            </a:r>
            <a:r>
              <a:rPr lang="en-ID" dirty="0" smtClean="0"/>
              <a:t> </a:t>
            </a:r>
            <a:r>
              <a:rPr lang="en-ID" dirty="0" err="1" smtClean="0"/>
              <a:t>persiapan</a:t>
            </a:r>
            <a:r>
              <a:rPr lang="en-ID" dirty="0" smtClean="0"/>
              <a:t> </a:t>
            </a:r>
            <a:r>
              <a:rPr lang="en-ID" dirty="0" err="1" smtClean="0"/>
              <a:t>penunjukan</a:t>
            </a:r>
            <a:r>
              <a:rPr lang="en-ID" dirty="0" smtClean="0"/>
              <a:t> </a:t>
            </a:r>
            <a:r>
              <a:rPr lang="en-ID" dirty="0" err="1" smtClean="0"/>
              <a:t>penyedia</a:t>
            </a:r>
            <a:r>
              <a:rPr lang="en-ID" dirty="0" smtClean="0"/>
              <a:t> (PAM)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7746" t="20833" r="23646" b="7292"/>
          <a:stretch/>
        </p:blipFill>
        <p:spPr>
          <a:xfrm>
            <a:off x="304800" y="1295400"/>
            <a:ext cx="8381999" cy="5257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05600" y="1324970"/>
            <a:ext cx="1981200" cy="187543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39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905" t="14584" r="19546" b="8333"/>
          <a:stretch/>
        </p:blipFill>
        <p:spPr>
          <a:xfrm>
            <a:off x="304800" y="838200"/>
            <a:ext cx="83820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0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 PAM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4443" t="43995" r="30552" b="4942"/>
          <a:stretch/>
        </p:blipFill>
        <p:spPr>
          <a:xfrm>
            <a:off x="4724400" y="1554707"/>
            <a:ext cx="3505200" cy="4457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2972" t="10416" r="31845" b="54167"/>
          <a:stretch/>
        </p:blipFill>
        <p:spPr>
          <a:xfrm>
            <a:off x="420805" y="1676400"/>
            <a:ext cx="3745173" cy="44958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17979" y="2286000"/>
            <a:ext cx="3048000" cy="36957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953000" y="1676400"/>
            <a:ext cx="3048000" cy="9144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24600" y="2971800"/>
            <a:ext cx="1905000" cy="3048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05400" y="3886200"/>
            <a:ext cx="2819400" cy="55245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190699" y="4772025"/>
            <a:ext cx="1514901" cy="4095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12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490" t="13541" r="18375" b="9375"/>
          <a:stretch/>
        </p:blipFill>
        <p:spPr>
          <a:xfrm>
            <a:off x="381000" y="762000"/>
            <a:ext cx="83058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5"/>
          <p:cNvSpPr txBox="1">
            <a:spLocks noGrp="1"/>
          </p:cNvSpPr>
          <p:nvPr/>
        </p:nvSpPr>
        <p:spPr bwMode="auto">
          <a:xfrm>
            <a:off x="6527800" y="5999163"/>
            <a:ext cx="19700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ndara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ndara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ndara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ndara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ndara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fld id="{BC348793-2BA4-0C4A-BE51-F623AD37F01B}" type="slidenum">
              <a:rPr lang="en-US" sz="1200" b="1">
                <a:latin typeface="Arial Narrow" charset="0"/>
                <a:cs typeface="Arial" charset="0"/>
              </a:rPr>
              <a:pPr algn="r" eaLnBrk="1" hangingPunct="1"/>
              <a:t>137</a:t>
            </a:fld>
            <a:endParaRPr lang="en-US" sz="1200" b="1">
              <a:latin typeface="Arial Narrow" charset="0"/>
              <a:cs typeface="Arial" charset="0"/>
            </a:endParaRPr>
          </a:p>
        </p:txBody>
      </p:sp>
      <p:sp>
        <p:nvSpPr>
          <p:cNvPr id="46083" name="AutoShape 2"/>
          <p:cNvSpPr>
            <a:spLocks noChangeArrowheads="1"/>
          </p:cNvSpPr>
          <p:nvPr/>
        </p:nvSpPr>
        <p:spPr bwMode="auto">
          <a:xfrm>
            <a:off x="119063" y="1455738"/>
            <a:ext cx="9024937" cy="5429250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pPr algn="ctr"/>
            <a:endParaRPr kumimoji="1" lang="en-US" b="1">
              <a:latin typeface="Arial Narrow" charset="0"/>
              <a:cs typeface="Arial" charset="0"/>
            </a:endParaRP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>
            <a:off x="550863" y="2538413"/>
            <a:ext cx="1265237" cy="152400"/>
          </a:xfrm>
          <a:prstGeom prst="leftRightArrow">
            <a:avLst>
              <a:gd name="adj1" fmla="val 50000"/>
              <a:gd name="adj2" fmla="val 166042"/>
            </a:avLst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en-US" sz="2400" b="1">
              <a:latin typeface="Arial Narrow" charset="0"/>
              <a:cs typeface="Arial" charset="0"/>
            </a:endParaRPr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>
            <a:off x="2919413" y="2538413"/>
            <a:ext cx="2109787" cy="152400"/>
          </a:xfrm>
          <a:prstGeom prst="leftRightArrow">
            <a:avLst>
              <a:gd name="adj1" fmla="val 50000"/>
              <a:gd name="adj2" fmla="val 276875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b="1">
              <a:latin typeface="Arial Narrow" charset="0"/>
              <a:cs typeface="Arial" charset="0"/>
            </a:endParaRPr>
          </a:p>
        </p:txBody>
      </p:sp>
      <p:sp>
        <p:nvSpPr>
          <p:cNvPr id="46086" name="AutoShape 7"/>
          <p:cNvSpPr>
            <a:spLocks noChangeArrowheads="1"/>
          </p:cNvSpPr>
          <p:nvPr/>
        </p:nvSpPr>
        <p:spPr bwMode="auto">
          <a:xfrm>
            <a:off x="4981575" y="2538413"/>
            <a:ext cx="2109788" cy="152400"/>
          </a:xfrm>
          <a:prstGeom prst="leftRightArrow">
            <a:avLst>
              <a:gd name="adj1" fmla="val 50000"/>
              <a:gd name="adj2" fmla="val 276875"/>
            </a:avLst>
          </a:prstGeom>
          <a:solidFill>
            <a:srgbClr val="CC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b="1">
              <a:latin typeface="Arial Narrow" charset="0"/>
              <a:cs typeface="Arial" charset="0"/>
            </a:endParaRPr>
          </a:p>
        </p:txBody>
      </p:sp>
      <p:sp>
        <p:nvSpPr>
          <p:cNvPr id="46087" name="AutoShape 9"/>
          <p:cNvSpPr>
            <a:spLocks noChangeArrowheads="1"/>
          </p:cNvSpPr>
          <p:nvPr/>
        </p:nvSpPr>
        <p:spPr bwMode="auto">
          <a:xfrm>
            <a:off x="152400" y="1500188"/>
            <a:ext cx="2441575" cy="352425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600" b="1">
                <a:latin typeface="Arial Narrow" charset="0"/>
                <a:cs typeface="Arial" charset="0"/>
              </a:rPr>
              <a:t>Perencanaan PBJ</a:t>
            </a:r>
          </a:p>
        </p:txBody>
      </p:sp>
      <p:sp>
        <p:nvSpPr>
          <p:cNvPr id="46088" name="AutoShape 14"/>
          <p:cNvSpPr>
            <a:spLocks noChangeArrowheads="1"/>
          </p:cNvSpPr>
          <p:nvPr/>
        </p:nvSpPr>
        <p:spPr bwMode="auto">
          <a:xfrm>
            <a:off x="5143500" y="2995613"/>
            <a:ext cx="1841500" cy="1004887"/>
          </a:xfrm>
          <a:prstGeom prst="wedgeRoundRectCallout">
            <a:avLst>
              <a:gd name="adj1" fmla="val 9583"/>
              <a:gd name="adj2" fmla="val -75523"/>
              <a:gd name="adj3" fmla="val 16667"/>
            </a:avLst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kumimoji="1" lang="en-US" sz="1400" b="1">
                <a:latin typeface="Arial Narrow" charset="0"/>
                <a:cs typeface="Arial" charset="0"/>
              </a:rPr>
              <a:t>-</a:t>
            </a:r>
            <a:r>
              <a:rPr kumimoji="1" lang="id-ID" sz="1400" b="1">
                <a:latin typeface="Arial Narrow" charset="0"/>
                <a:cs typeface="Arial" charset="0"/>
              </a:rPr>
              <a:t>Kontrak diputus?</a:t>
            </a:r>
            <a:endParaRPr kumimoji="1" lang="en-US" sz="1400" b="1">
              <a:latin typeface="Arial Narrow" charset="0"/>
              <a:cs typeface="Arial" charset="0"/>
            </a:endParaRPr>
          </a:p>
          <a:p>
            <a:r>
              <a:rPr kumimoji="1" lang="en-US" sz="1400" b="1">
                <a:latin typeface="Arial Narrow" charset="0"/>
                <a:cs typeface="Arial" charset="0"/>
              </a:rPr>
              <a:t>-</a:t>
            </a:r>
            <a:r>
              <a:rPr kumimoji="1" lang="id-ID" sz="1400" b="1">
                <a:latin typeface="Arial Narrow" charset="0"/>
                <a:cs typeface="Arial" charset="0"/>
              </a:rPr>
              <a:t>Blacklist </a:t>
            </a:r>
          </a:p>
          <a:p>
            <a:r>
              <a:rPr kumimoji="1" lang="en-US" sz="1400" b="1">
                <a:latin typeface="Arial Narrow" charset="0"/>
                <a:cs typeface="Arial" charset="0"/>
              </a:rPr>
              <a:t>-Kualitas</a:t>
            </a:r>
            <a:r>
              <a:rPr kumimoji="1" lang="id-ID" sz="1400" b="1">
                <a:latin typeface="Arial Narrow" charset="0"/>
                <a:cs typeface="Arial" charset="0"/>
              </a:rPr>
              <a:t> rendah </a:t>
            </a:r>
            <a:endParaRPr kumimoji="1" lang="en-US" sz="1400" b="1">
              <a:latin typeface="Arial Narrow" charset="0"/>
              <a:cs typeface="Arial" charset="0"/>
            </a:endParaRPr>
          </a:p>
          <a:p>
            <a:r>
              <a:rPr kumimoji="1" lang="en-US" sz="1400" b="1">
                <a:latin typeface="Arial Narrow" charset="0"/>
                <a:cs typeface="Arial" charset="0"/>
              </a:rPr>
              <a:t>-Akuntabilitas  </a:t>
            </a:r>
            <a:r>
              <a:rPr kumimoji="1" lang="id-ID" sz="1400" b="1">
                <a:latin typeface="Arial Narrow" charset="0"/>
                <a:cs typeface="Arial" charset="0"/>
              </a:rPr>
              <a:t>tdk ada</a:t>
            </a:r>
            <a:endParaRPr kumimoji="1" lang="en-US" sz="1400" b="1">
              <a:latin typeface="Arial Narrow" charset="0"/>
              <a:cs typeface="Arial" charset="0"/>
            </a:endParaRPr>
          </a:p>
          <a:p>
            <a:endParaRPr kumimoji="1" lang="en-US" sz="1400" b="1">
              <a:latin typeface="Arial Narrow" charset="0"/>
              <a:cs typeface="Arial" charset="0"/>
            </a:endParaRPr>
          </a:p>
        </p:txBody>
      </p:sp>
      <p:sp>
        <p:nvSpPr>
          <p:cNvPr id="46089" name="AutoShape 17"/>
          <p:cNvSpPr>
            <a:spLocks noChangeArrowheads="1"/>
          </p:cNvSpPr>
          <p:nvPr/>
        </p:nvSpPr>
        <p:spPr bwMode="auto">
          <a:xfrm>
            <a:off x="-82550" y="5434013"/>
            <a:ext cx="842963" cy="609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b="1">
              <a:latin typeface="Arial Narrow" charset="0"/>
              <a:cs typeface="Arial" charset="0"/>
            </a:endParaRPr>
          </a:p>
        </p:txBody>
      </p:sp>
      <p:sp>
        <p:nvSpPr>
          <p:cNvPr id="46090" name="AutoShape 18"/>
          <p:cNvSpPr>
            <a:spLocks noChangeArrowheads="1"/>
          </p:cNvSpPr>
          <p:nvPr/>
        </p:nvSpPr>
        <p:spPr bwMode="auto">
          <a:xfrm>
            <a:off x="8780463" y="5434013"/>
            <a:ext cx="841375" cy="609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b="1">
              <a:latin typeface="Arial Narrow" charset="0"/>
              <a:cs typeface="Arial" charset="0"/>
            </a:endParaRPr>
          </a:p>
        </p:txBody>
      </p:sp>
      <p:sp>
        <p:nvSpPr>
          <p:cNvPr id="46091" name="AutoShape 9"/>
          <p:cNvSpPr>
            <a:spLocks noChangeArrowheads="1"/>
          </p:cNvSpPr>
          <p:nvPr/>
        </p:nvSpPr>
        <p:spPr bwMode="auto">
          <a:xfrm>
            <a:off x="809625" y="2057400"/>
            <a:ext cx="773113" cy="228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b="1">
                <a:latin typeface="Arial Narrow" charset="0"/>
                <a:cs typeface="Arial" charset="0"/>
              </a:rPr>
              <a:t>PA/KPA</a:t>
            </a:r>
          </a:p>
        </p:txBody>
      </p:sp>
      <p:sp>
        <p:nvSpPr>
          <p:cNvPr id="46092" name="AutoShape 9"/>
          <p:cNvSpPr>
            <a:spLocks noChangeArrowheads="1"/>
          </p:cNvSpPr>
          <p:nvPr/>
        </p:nvSpPr>
        <p:spPr bwMode="auto">
          <a:xfrm>
            <a:off x="836613" y="2271713"/>
            <a:ext cx="631825" cy="228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400" b="1">
                <a:latin typeface="Arial Narrow" charset="0"/>
                <a:cs typeface="Arial" charset="0"/>
              </a:rPr>
              <a:t>20xx-1</a:t>
            </a:r>
          </a:p>
        </p:txBody>
      </p:sp>
      <p:sp>
        <p:nvSpPr>
          <p:cNvPr id="46093" name="AutoShape 5"/>
          <p:cNvSpPr>
            <a:spLocks noChangeArrowheads="1"/>
          </p:cNvSpPr>
          <p:nvPr/>
        </p:nvSpPr>
        <p:spPr bwMode="auto">
          <a:xfrm>
            <a:off x="1816100" y="2538413"/>
            <a:ext cx="1123950" cy="152400"/>
          </a:xfrm>
          <a:prstGeom prst="leftRightArrow">
            <a:avLst>
              <a:gd name="adj1" fmla="val 50000"/>
              <a:gd name="adj2" fmla="val 1475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b="1">
              <a:latin typeface="Arial Narrow" charset="0"/>
              <a:cs typeface="Arial" charset="0"/>
            </a:endParaRPr>
          </a:p>
        </p:txBody>
      </p:sp>
      <p:sp>
        <p:nvSpPr>
          <p:cNvPr id="46094" name="AutoShape 9"/>
          <p:cNvSpPr>
            <a:spLocks noChangeArrowheads="1"/>
          </p:cNvSpPr>
          <p:nvPr/>
        </p:nvSpPr>
        <p:spPr bwMode="auto">
          <a:xfrm>
            <a:off x="1995488" y="1928813"/>
            <a:ext cx="773112" cy="228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600" b="1">
                <a:latin typeface="Arial Narrow" charset="0"/>
                <a:cs typeface="Arial" charset="0"/>
              </a:rPr>
              <a:t>PPK/KPA</a:t>
            </a:r>
          </a:p>
        </p:txBody>
      </p:sp>
      <p:sp>
        <p:nvSpPr>
          <p:cNvPr id="46095" name="AutoShape 9"/>
          <p:cNvSpPr>
            <a:spLocks noChangeArrowheads="1"/>
          </p:cNvSpPr>
          <p:nvPr/>
        </p:nvSpPr>
        <p:spPr bwMode="auto">
          <a:xfrm>
            <a:off x="2062163" y="2214563"/>
            <a:ext cx="633412" cy="228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400" b="1">
                <a:latin typeface="Arial Narrow" charset="0"/>
                <a:cs typeface="Arial" charset="0"/>
              </a:rPr>
              <a:t>20xx-1</a:t>
            </a:r>
          </a:p>
          <a:p>
            <a:pPr algn="ctr"/>
            <a:r>
              <a:rPr kumimoji="1" lang="en-US" sz="1400" b="1">
                <a:latin typeface="Arial Narrow" charset="0"/>
                <a:cs typeface="Arial" charset="0"/>
              </a:rPr>
              <a:t>20xx</a:t>
            </a:r>
          </a:p>
        </p:txBody>
      </p:sp>
      <p:sp>
        <p:nvSpPr>
          <p:cNvPr id="46096" name="AutoShape 9"/>
          <p:cNvSpPr>
            <a:spLocks noChangeArrowheads="1"/>
          </p:cNvSpPr>
          <p:nvPr/>
        </p:nvSpPr>
        <p:spPr bwMode="auto">
          <a:xfrm>
            <a:off x="3595688" y="1928813"/>
            <a:ext cx="773112" cy="228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600" b="1">
                <a:latin typeface="Arial Narrow" charset="0"/>
                <a:cs typeface="Arial" charset="0"/>
              </a:rPr>
              <a:t>ULP/PP</a:t>
            </a:r>
          </a:p>
        </p:txBody>
      </p:sp>
      <p:sp>
        <p:nvSpPr>
          <p:cNvPr id="46097" name="AutoShape 9"/>
          <p:cNvSpPr>
            <a:spLocks noChangeArrowheads="1"/>
          </p:cNvSpPr>
          <p:nvPr/>
        </p:nvSpPr>
        <p:spPr bwMode="auto">
          <a:xfrm>
            <a:off x="3670300" y="2233613"/>
            <a:ext cx="633413" cy="228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400" b="1">
                <a:latin typeface="Arial Narrow" charset="0"/>
                <a:cs typeface="Arial" charset="0"/>
              </a:rPr>
              <a:t>20xx-1</a:t>
            </a:r>
          </a:p>
          <a:p>
            <a:pPr algn="ctr"/>
            <a:r>
              <a:rPr kumimoji="1" lang="en-US" sz="1400" b="1">
                <a:latin typeface="Arial Narrow" charset="0"/>
                <a:cs typeface="Arial" charset="0"/>
              </a:rPr>
              <a:t>20xx</a:t>
            </a:r>
          </a:p>
        </p:txBody>
      </p:sp>
      <p:sp>
        <p:nvSpPr>
          <p:cNvPr id="46098" name="AutoShape 13"/>
          <p:cNvSpPr>
            <a:spLocks noChangeArrowheads="1"/>
          </p:cNvSpPr>
          <p:nvPr/>
        </p:nvSpPr>
        <p:spPr bwMode="auto">
          <a:xfrm>
            <a:off x="3117850" y="3286125"/>
            <a:ext cx="1844675" cy="571500"/>
          </a:xfrm>
          <a:prstGeom prst="wedgeRoundRectCallout">
            <a:avLst>
              <a:gd name="adj1" fmla="val -19269"/>
              <a:gd name="adj2" fmla="val -108014"/>
              <a:gd name="adj3" fmla="val 16667"/>
            </a:avLst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FontTx/>
              <a:buChar char="-"/>
            </a:pPr>
            <a:r>
              <a:rPr kumimoji="1" lang="en-US" sz="1400" b="1">
                <a:latin typeface="Arial Narrow" charset="0"/>
                <a:cs typeface="Arial" charset="0"/>
              </a:rPr>
              <a:t> </a:t>
            </a:r>
            <a:r>
              <a:rPr kumimoji="1" lang="id-ID" sz="1400" b="1">
                <a:latin typeface="Arial Narrow" charset="0"/>
                <a:cs typeface="Arial" charset="0"/>
              </a:rPr>
              <a:t>Proses</a:t>
            </a:r>
            <a:r>
              <a:rPr kumimoji="1" lang="en-US" sz="1400" b="1">
                <a:latin typeface="Arial Narrow" charset="0"/>
                <a:cs typeface="Arial" charset="0"/>
              </a:rPr>
              <a:t> Pemilihan</a:t>
            </a:r>
          </a:p>
          <a:p>
            <a:pPr>
              <a:buFontTx/>
              <a:buChar char="-"/>
            </a:pPr>
            <a:r>
              <a:rPr kumimoji="1" lang="en-US" sz="1400" b="1">
                <a:latin typeface="Arial Narrow" charset="0"/>
                <a:cs typeface="Arial" charset="0"/>
              </a:rPr>
              <a:t> Penetapan Penyedia</a:t>
            </a:r>
          </a:p>
        </p:txBody>
      </p:sp>
      <p:sp>
        <p:nvSpPr>
          <p:cNvPr id="46099" name="AutoShape 9"/>
          <p:cNvSpPr>
            <a:spLocks noChangeArrowheads="1"/>
          </p:cNvSpPr>
          <p:nvPr/>
        </p:nvSpPr>
        <p:spPr bwMode="auto">
          <a:xfrm>
            <a:off x="2667000" y="1500188"/>
            <a:ext cx="2241550" cy="352425"/>
          </a:xfrm>
          <a:prstGeom prst="flowChartAlternateProcess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600" b="1">
                <a:latin typeface="Arial Narrow" charset="0"/>
                <a:cs typeface="Arial" charset="0"/>
              </a:rPr>
              <a:t>Pemilihan Penyedia PBJ</a:t>
            </a:r>
          </a:p>
        </p:txBody>
      </p:sp>
      <p:sp>
        <p:nvSpPr>
          <p:cNvPr id="46100" name="AutoShape 9"/>
          <p:cNvSpPr>
            <a:spLocks noChangeArrowheads="1"/>
          </p:cNvSpPr>
          <p:nvPr/>
        </p:nvSpPr>
        <p:spPr bwMode="auto">
          <a:xfrm>
            <a:off x="5424488" y="1981200"/>
            <a:ext cx="1266825" cy="3048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600" b="1">
                <a:latin typeface="Arial Narrow" charset="0"/>
                <a:cs typeface="Arial" charset="0"/>
              </a:rPr>
              <a:t>PPK/KPA</a:t>
            </a:r>
          </a:p>
        </p:txBody>
      </p:sp>
      <p:sp>
        <p:nvSpPr>
          <p:cNvPr id="46101" name="AutoShape 9"/>
          <p:cNvSpPr>
            <a:spLocks noChangeArrowheads="1"/>
          </p:cNvSpPr>
          <p:nvPr/>
        </p:nvSpPr>
        <p:spPr bwMode="auto">
          <a:xfrm>
            <a:off x="5781675" y="2214563"/>
            <a:ext cx="631825" cy="228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400" b="1">
                <a:latin typeface="Arial Narrow" charset="0"/>
                <a:cs typeface="Arial" charset="0"/>
              </a:rPr>
              <a:t>20xx</a:t>
            </a:r>
          </a:p>
        </p:txBody>
      </p:sp>
      <p:sp>
        <p:nvSpPr>
          <p:cNvPr id="46102" name="AutoShape 9"/>
          <p:cNvSpPr>
            <a:spLocks noChangeArrowheads="1"/>
          </p:cNvSpPr>
          <p:nvPr/>
        </p:nvSpPr>
        <p:spPr bwMode="auto">
          <a:xfrm>
            <a:off x="5029200" y="1500188"/>
            <a:ext cx="2743200" cy="352425"/>
          </a:xfrm>
          <a:prstGeom prst="flowChartAlternateProcess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600" b="1">
                <a:latin typeface="Arial Narrow" charset="0"/>
                <a:cs typeface="Arial" charset="0"/>
              </a:rPr>
              <a:t>Pelaksanaan Kontrak PBJ</a:t>
            </a:r>
          </a:p>
        </p:txBody>
      </p:sp>
      <p:sp>
        <p:nvSpPr>
          <p:cNvPr id="46103" name="AutoShape 4"/>
          <p:cNvSpPr>
            <a:spLocks noChangeArrowheads="1"/>
          </p:cNvSpPr>
          <p:nvPr/>
        </p:nvSpPr>
        <p:spPr bwMode="auto">
          <a:xfrm>
            <a:off x="7029450" y="2538413"/>
            <a:ext cx="1123950" cy="152400"/>
          </a:xfrm>
          <a:prstGeom prst="leftRightArrow">
            <a:avLst>
              <a:gd name="adj1" fmla="val 50000"/>
              <a:gd name="adj2" fmla="val 1475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en-US" sz="2400" b="1">
              <a:latin typeface="Arial Narrow" charset="0"/>
              <a:cs typeface="Arial" charset="0"/>
            </a:endParaRPr>
          </a:p>
        </p:txBody>
      </p:sp>
      <p:sp>
        <p:nvSpPr>
          <p:cNvPr id="46104" name="AutoShape 13"/>
          <p:cNvSpPr>
            <a:spLocks noChangeArrowheads="1"/>
          </p:cNvSpPr>
          <p:nvPr/>
        </p:nvSpPr>
        <p:spPr bwMode="auto">
          <a:xfrm>
            <a:off x="7008813" y="3143250"/>
            <a:ext cx="1123950" cy="533400"/>
          </a:xfrm>
          <a:prstGeom prst="wedgeRoundRectCallout">
            <a:avLst>
              <a:gd name="adj1" fmla="val 8986"/>
              <a:gd name="adj2" fmla="val -131546"/>
              <a:gd name="adj3" fmla="val 16667"/>
            </a:avLst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kumimoji="1" lang="id-ID" sz="1400" b="1">
                <a:latin typeface="Arial Narrow" charset="0"/>
                <a:cs typeface="Arial" charset="0"/>
              </a:rPr>
              <a:t>Hasil </a:t>
            </a:r>
            <a:r>
              <a:rPr kumimoji="1" lang="en-US" sz="1400" b="1">
                <a:latin typeface="Arial Narrow" charset="0"/>
                <a:cs typeface="Arial" charset="0"/>
              </a:rPr>
              <a:t>Uji B</a:t>
            </a:r>
            <a:r>
              <a:rPr kumimoji="1" lang="id-ID" sz="1400" b="1">
                <a:latin typeface="Arial Narrow" charset="0"/>
                <a:cs typeface="Arial" charset="0"/>
              </a:rPr>
              <a:t>/</a:t>
            </a:r>
            <a:r>
              <a:rPr kumimoji="1" lang="en-US" sz="1400" b="1">
                <a:latin typeface="Arial Narrow" charset="0"/>
                <a:cs typeface="Arial" charset="0"/>
              </a:rPr>
              <a:t>J</a:t>
            </a:r>
          </a:p>
          <a:p>
            <a:endParaRPr kumimoji="1" lang="en-US" sz="1400" b="1">
              <a:latin typeface="Arial Narrow" charset="0"/>
              <a:cs typeface="Arial" charset="0"/>
            </a:endParaRPr>
          </a:p>
        </p:txBody>
      </p:sp>
      <p:sp>
        <p:nvSpPr>
          <p:cNvPr id="46105" name="AutoShape 9"/>
          <p:cNvSpPr>
            <a:spLocks noChangeArrowheads="1"/>
          </p:cNvSpPr>
          <p:nvPr/>
        </p:nvSpPr>
        <p:spPr bwMode="auto">
          <a:xfrm>
            <a:off x="6927850" y="2005013"/>
            <a:ext cx="1265238" cy="3048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600" b="1">
                <a:latin typeface="Arial Narrow" charset="0"/>
                <a:cs typeface="Arial" charset="0"/>
              </a:rPr>
              <a:t>PPHP</a:t>
            </a:r>
          </a:p>
        </p:txBody>
      </p:sp>
      <p:sp>
        <p:nvSpPr>
          <p:cNvPr id="46106" name="AutoShape 9"/>
          <p:cNvSpPr>
            <a:spLocks noChangeArrowheads="1"/>
          </p:cNvSpPr>
          <p:nvPr/>
        </p:nvSpPr>
        <p:spPr bwMode="auto">
          <a:xfrm>
            <a:off x="7270750" y="2233613"/>
            <a:ext cx="633413" cy="228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400" b="1">
                <a:latin typeface="Arial Narrow" charset="0"/>
                <a:cs typeface="Arial" charset="0"/>
              </a:rPr>
              <a:t>20xx</a:t>
            </a:r>
          </a:p>
        </p:txBody>
      </p:sp>
      <p:sp>
        <p:nvSpPr>
          <p:cNvPr id="46107" name="AutoShape 4"/>
          <p:cNvSpPr>
            <a:spLocks noChangeArrowheads="1"/>
          </p:cNvSpPr>
          <p:nvPr/>
        </p:nvSpPr>
        <p:spPr bwMode="auto">
          <a:xfrm>
            <a:off x="8153400" y="2538413"/>
            <a:ext cx="914400" cy="152400"/>
          </a:xfrm>
          <a:prstGeom prst="leftRightArrow">
            <a:avLst>
              <a:gd name="adj1" fmla="val 50000"/>
              <a:gd name="adj2" fmla="val 120000"/>
            </a:avLst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en-US" sz="2400" b="1">
              <a:latin typeface="Arial Narrow" charset="0"/>
              <a:cs typeface="Arial" charset="0"/>
            </a:endParaRPr>
          </a:p>
        </p:txBody>
      </p:sp>
      <p:sp>
        <p:nvSpPr>
          <p:cNvPr id="67619" name="Line 35"/>
          <p:cNvSpPr>
            <a:spLocks noChangeShapeType="1"/>
          </p:cNvSpPr>
          <p:nvPr/>
        </p:nvSpPr>
        <p:spPr bwMode="auto">
          <a:xfrm>
            <a:off x="1797050" y="2690813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20" name="Line 36"/>
          <p:cNvSpPr>
            <a:spLocks noChangeShapeType="1"/>
          </p:cNvSpPr>
          <p:nvPr/>
        </p:nvSpPr>
        <p:spPr bwMode="auto">
          <a:xfrm>
            <a:off x="5095875" y="2690813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21" name="Line 37"/>
          <p:cNvSpPr>
            <a:spLocks noChangeShapeType="1"/>
          </p:cNvSpPr>
          <p:nvPr/>
        </p:nvSpPr>
        <p:spPr bwMode="auto">
          <a:xfrm>
            <a:off x="4962525" y="2690813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22" name="Line 38"/>
          <p:cNvSpPr>
            <a:spLocks noChangeShapeType="1"/>
          </p:cNvSpPr>
          <p:nvPr/>
        </p:nvSpPr>
        <p:spPr bwMode="auto">
          <a:xfrm>
            <a:off x="7019925" y="2709863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623" name="Line 39"/>
          <p:cNvSpPr>
            <a:spLocks noChangeShapeType="1"/>
          </p:cNvSpPr>
          <p:nvPr/>
        </p:nvSpPr>
        <p:spPr bwMode="auto">
          <a:xfrm>
            <a:off x="8062913" y="2690813"/>
            <a:ext cx="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113" name="AutoShape 9"/>
          <p:cNvSpPr>
            <a:spLocks noChangeArrowheads="1"/>
          </p:cNvSpPr>
          <p:nvPr/>
        </p:nvSpPr>
        <p:spPr bwMode="auto">
          <a:xfrm>
            <a:off x="8062913" y="2081213"/>
            <a:ext cx="774700" cy="228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600" b="1">
                <a:latin typeface="Arial Narrow" charset="0"/>
                <a:cs typeface="Arial" charset="0"/>
              </a:rPr>
              <a:t>PA/KPA</a:t>
            </a:r>
          </a:p>
        </p:txBody>
      </p:sp>
      <p:sp>
        <p:nvSpPr>
          <p:cNvPr id="67626" name="AutoShape 42"/>
          <p:cNvSpPr>
            <a:spLocks noChangeArrowheads="1"/>
          </p:cNvSpPr>
          <p:nvPr/>
        </p:nvSpPr>
        <p:spPr bwMode="auto">
          <a:xfrm>
            <a:off x="1870075" y="3914775"/>
            <a:ext cx="685800" cy="514350"/>
          </a:xfrm>
          <a:prstGeom prst="flowChartDocumen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id-ID" sz="1600" b="1" dirty="0">
                <a:latin typeface="Arial Narrow" pitchFamily="34" charset="0"/>
                <a:ea typeface="MS PGothic" pitchFamily="34" charset="-128"/>
                <a:cs typeface="Arial" pitchFamily="34" charset="0"/>
              </a:rPr>
              <a:t>HPS.</a:t>
            </a:r>
          </a:p>
        </p:txBody>
      </p:sp>
      <p:sp>
        <p:nvSpPr>
          <p:cNvPr id="67627" name="AutoShape 43"/>
          <p:cNvSpPr>
            <a:spLocks noChangeArrowheads="1"/>
          </p:cNvSpPr>
          <p:nvPr/>
        </p:nvSpPr>
        <p:spPr bwMode="auto">
          <a:xfrm>
            <a:off x="5399088" y="4000500"/>
            <a:ext cx="685800" cy="514350"/>
          </a:xfrm>
          <a:prstGeom prst="flowChartDocumen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id-ID" sz="1600" b="1" dirty="0">
                <a:latin typeface="Arial Narrow" pitchFamily="34" charset="0"/>
                <a:ea typeface="MS PGothic" pitchFamily="34" charset="-128"/>
                <a:cs typeface="Arial" pitchFamily="34" charset="0"/>
              </a:rPr>
              <a:t>Kontrak</a:t>
            </a:r>
          </a:p>
        </p:txBody>
      </p:sp>
      <p:sp>
        <p:nvSpPr>
          <p:cNvPr id="67628" name="AutoShape 44"/>
          <p:cNvSpPr>
            <a:spLocks noChangeArrowheads="1"/>
          </p:cNvSpPr>
          <p:nvPr/>
        </p:nvSpPr>
        <p:spPr bwMode="auto">
          <a:xfrm>
            <a:off x="3563938" y="3929063"/>
            <a:ext cx="685800" cy="514350"/>
          </a:xfrm>
          <a:prstGeom prst="flowChartDocumen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id-ID" sz="1600" b="1" dirty="0">
                <a:latin typeface="Arial Narrow" pitchFamily="34" charset="0"/>
                <a:ea typeface="MS PGothic" pitchFamily="34" charset="-128"/>
                <a:cs typeface="Arial" pitchFamily="34" charset="0"/>
              </a:rPr>
              <a:t>Dok.PBJ.</a:t>
            </a:r>
          </a:p>
        </p:txBody>
      </p:sp>
      <p:sp>
        <p:nvSpPr>
          <p:cNvPr id="67629" name="AutoShape 45"/>
          <p:cNvSpPr>
            <a:spLocks noChangeArrowheads="1"/>
          </p:cNvSpPr>
          <p:nvPr/>
        </p:nvSpPr>
        <p:spPr bwMode="auto">
          <a:xfrm>
            <a:off x="7126288" y="3860800"/>
            <a:ext cx="685800" cy="514350"/>
          </a:xfrm>
          <a:prstGeom prst="flowChartDocumen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algn="just">
              <a:defRPr/>
            </a:pPr>
            <a:r>
              <a:rPr lang="id-ID" sz="1600" b="1" dirty="0">
                <a:latin typeface="Arial Narrow" pitchFamily="34" charset="0"/>
                <a:ea typeface="MS PGothic" pitchFamily="34" charset="-128"/>
                <a:cs typeface="Arial" pitchFamily="34" charset="0"/>
              </a:rPr>
              <a:t>B/J.</a:t>
            </a:r>
          </a:p>
        </p:txBody>
      </p:sp>
      <p:sp>
        <p:nvSpPr>
          <p:cNvPr id="46" name="AutoShape 42"/>
          <p:cNvSpPr>
            <a:spLocks noChangeArrowheads="1"/>
          </p:cNvSpPr>
          <p:nvPr/>
        </p:nvSpPr>
        <p:spPr bwMode="auto">
          <a:xfrm>
            <a:off x="8207375" y="3860800"/>
            <a:ext cx="685800" cy="514350"/>
          </a:xfrm>
          <a:prstGeom prst="flowChartDocumen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id-ID" sz="1600" b="1" dirty="0">
                <a:latin typeface="Arial Narrow" pitchFamily="34" charset="0"/>
                <a:ea typeface="MS PGothic" pitchFamily="34" charset="-128"/>
                <a:cs typeface="Arial" pitchFamily="34" charset="0"/>
              </a:rPr>
              <a:t>Neraca.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0" y="431800"/>
            <a:ext cx="9144000" cy="693738"/>
          </a:xfrm>
          <a:prstGeom prst="roundRect">
            <a:avLst/>
          </a:prstGeom>
          <a:solidFill>
            <a:srgbClr val="3366F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id-ID" sz="3600" b="1" dirty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Permasalahan PBJ dan Dampak Hukum</a:t>
            </a:r>
            <a:endParaRPr lang="en-US" sz="3600" b="1" dirty="0">
              <a:solidFill>
                <a:schemeClr val="tx1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AutoShape 42"/>
          <p:cNvSpPr>
            <a:spLocks noChangeArrowheads="1"/>
          </p:cNvSpPr>
          <p:nvPr/>
        </p:nvSpPr>
        <p:spPr bwMode="auto">
          <a:xfrm>
            <a:off x="687388" y="3914775"/>
            <a:ext cx="685800" cy="514350"/>
          </a:xfrm>
          <a:prstGeom prst="flowChartDocumen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1600" b="1" dirty="0">
                <a:latin typeface="Arial Narrow" pitchFamily="34" charset="0"/>
                <a:ea typeface="MS PGothic" pitchFamily="34" charset="-128"/>
                <a:cs typeface="Arial" pitchFamily="34" charset="0"/>
              </a:rPr>
              <a:t>RUP</a:t>
            </a:r>
            <a:endParaRPr lang="id-ID" sz="1600" b="1" dirty="0">
              <a:latin typeface="Arial Narrow" pitchFamily="34" charset="0"/>
              <a:ea typeface="MS PGothic" pitchFamily="34" charset="-128"/>
              <a:cs typeface="Arial" pitchFamily="34" charset="0"/>
            </a:endParaRPr>
          </a:p>
        </p:txBody>
      </p:sp>
      <p:sp>
        <p:nvSpPr>
          <p:cNvPr id="46122" name="AutoShape 9"/>
          <p:cNvSpPr>
            <a:spLocks noChangeArrowheads="1"/>
          </p:cNvSpPr>
          <p:nvPr/>
        </p:nvSpPr>
        <p:spPr bwMode="auto">
          <a:xfrm>
            <a:off x="7467600" y="1524000"/>
            <a:ext cx="1600200" cy="252413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kumimoji="1" lang="en-US" sz="1600" b="1">
                <a:latin typeface="Arial Narrow" charset="0"/>
                <a:cs typeface="Arial" charset="0"/>
              </a:rPr>
              <a:t>P</a:t>
            </a:r>
            <a:r>
              <a:rPr kumimoji="1" lang="id-ID" sz="1600" b="1">
                <a:latin typeface="Arial Narrow" charset="0"/>
                <a:cs typeface="Arial" charset="0"/>
              </a:rPr>
              <a:t>emanfaatan </a:t>
            </a:r>
            <a:r>
              <a:rPr kumimoji="1" lang="en-US" sz="1600" b="1">
                <a:latin typeface="Arial Narrow" charset="0"/>
                <a:cs typeface="Arial" charset="0"/>
              </a:rPr>
              <a:t>PBJ</a:t>
            </a:r>
          </a:p>
        </p:txBody>
      </p:sp>
      <p:sp>
        <p:nvSpPr>
          <p:cNvPr id="48" name="Line 2052"/>
          <p:cNvSpPr>
            <a:spLocks noChangeShapeType="1"/>
          </p:cNvSpPr>
          <p:nvPr/>
        </p:nvSpPr>
        <p:spPr bwMode="auto">
          <a:xfrm flipV="1">
            <a:off x="1042988" y="5589588"/>
            <a:ext cx="3816350" cy="25400"/>
          </a:xfrm>
          <a:prstGeom prst="line">
            <a:avLst/>
          </a:prstGeom>
          <a:noFill/>
          <a:ln w="28575" cap="sq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0" name="Line 2057"/>
          <p:cNvSpPr>
            <a:spLocks noChangeShapeType="1"/>
          </p:cNvSpPr>
          <p:nvPr/>
        </p:nvSpPr>
        <p:spPr bwMode="auto">
          <a:xfrm flipV="1">
            <a:off x="1042988" y="5157788"/>
            <a:ext cx="0" cy="457200"/>
          </a:xfrm>
          <a:prstGeom prst="line">
            <a:avLst/>
          </a:prstGeom>
          <a:noFill/>
          <a:ln w="28575" cap="sq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" name="Line 2058"/>
          <p:cNvSpPr>
            <a:spLocks noChangeShapeType="1"/>
          </p:cNvSpPr>
          <p:nvPr/>
        </p:nvSpPr>
        <p:spPr bwMode="auto">
          <a:xfrm flipV="1">
            <a:off x="4859338" y="5157788"/>
            <a:ext cx="0" cy="457200"/>
          </a:xfrm>
          <a:prstGeom prst="line">
            <a:avLst/>
          </a:prstGeom>
          <a:noFill/>
          <a:ln w="28575" cap="sq">
            <a:solidFill>
              <a:srgbClr val="FF33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2" name="Line 2059"/>
          <p:cNvSpPr>
            <a:spLocks noChangeShapeType="1"/>
          </p:cNvSpPr>
          <p:nvPr/>
        </p:nvSpPr>
        <p:spPr bwMode="auto">
          <a:xfrm>
            <a:off x="5219700" y="5589588"/>
            <a:ext cx="2808288" cy="0"/>
          </a:xfrm>
          <a:prstGeom prst="line">
            <a:avLst/>
          </a:prstGeom>
          <a:noFill/>
          <a:ln w="28575" cap="sq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3" name="Line 2060"/>
          <p:cNvSpPr>
            <a:spLocks noChangeShapeType="1"/>
          </p:cNvSpPr>
          <p:nvPr/>
        </p:nvSpPr>
        <p:spPr bwMode="auto">
          <a:xfrm flipV="1">
            <a:off x="5219700" y="5132388"/>
            <a:ext cx="0" cy="457200"/>
          </a:xfrm>
          <a:prstGeom prst="line">
            <a:avLst/>
          </a:prstGeom>
          <a:noFill/>
          <a:ln w="28575" cap="sq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4" name="Line 2061"/>
          <p:cNvSpPr>
            <a:spLocks noChangeShapeType="1"/>
          </p:cNvSpPr>
          <p:nvPr/>
        </p:nvSpPr>
        <p:spPr bwMode="auto">
          <a:xfrm flipV="1">
            <a:off x="8027988" y="5132388"/>
            <a:ext cx="0" cy="457200"/>
          </a:xfrm>
          <a:prstGeom prst="line">
            <a:avLst/>
          </a:prstGeom>
          <a:noFill/>
          <a:ln w="28575" cap="sq">
            <a:solidFill>
              <a:srgbClr val="FF33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5" name="Line 2062"/>
          <p:cNvSpPr>
            <a:spLocks noChangeShapeType="1"/>
          </p:cNvSpPr>
          <p:nvPr/>
        </p:nvSpPr>
        <p:spPr bwMode="auto">
          <a:xfrm flipV="1">
            <a:off x="760413" y="6303963"/>
            <a:ext cx="7753350" cy="0"/>
          </a:xfrm>
          <a:prstGeom prst="line">
            <a:avLst/>
          </a:prstGeom>
          <a:noFill/>
          <a:ln w="28575" cap="sq">
            <a:solidFill>
              <a:srgbClr val="FF33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6" name="Line 2063"/>
          <p:cNvSpPr>
            <a:spLocks noChangeShapeType="1"/>
          </p:cNvSpPr>
          <p:nvPr/>
        </p:nvSpPr>
        <p:spPr bwMode="auto">
          <a:xfrm flipV="1">
            <a:off x="8477250" y="5084763"/>
            <a:ext cx="0" cy="1219200"/>
          </a:xfrm>
          <a:prstGeom prst="line">
            <a:avLst/>
          </a:prstGeom>
          <a:noFill/>
          <a:ln w="28575" cap="sq">
            <a:solidFill>
              <a:srgbClr val="FF33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7" name="Line 2064"/>
          <p:cNvSpPr>
            <a:spLocks noChangeShapeType="1"/>
          </p:cNvSpPr>
          <p:nvPr/>
        </p:nvSpPr>
        <p:spPr bwMode="auto">
          <a:xfrm flipV="1">
            <a:off x="755650" y="5160963"/>
            <a:ext cx="0" cy="1143000"/>
          </a:xfrm>
          <a:prstGeom prst="line">
            <a:avLst/>
          </a:prstGeom>
          <a:noFill/>
          <a:ln w="28575" cap="sq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2580" name="Rectangle 2"/>
          <p:cNvSpPr>
            <a:spLocks noChangeArrowheads="1"/>
          </p:cNvSpPr>
          <p:nvPr/>
        </p:nvSpPr>
        <p:spPr bwMode="auto">
          <a:xfrm>
            <a:off x="2268538" y="5291138"/>
            <a:ext cx="16144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Tahoma" pitchFamily="34" charset="0"/>
                <a:ea typeface="MS PGothic" pitchFamily="34" charset="-128"/>
                <a:cs typeface="+mn-cs"/>
              </a:rPr>
              <a:t>HAN</a:t>
            </a:r>
            <a:r>
              <a:rPr lang="id-ID" b="1" dirty="0">
                <a:solidFill>
                  <a:schemeClr val="bg2">
                    <a:lumMod val="50000"/>
                  </a:schemeClr>
                </a:solidFill>
                <a:latin typeface="Tahoma" pitchFamily="34" charset="0"/>
                <a:ea typeface="MS PGothic" pitchFamily="34" charset="-128"/>
                <a:cs typeface="+mn-cs"/>
              </a:rPr>
              <a:t> (PTUN)</a:t>
            </a:r>
            <a:endParaRPr lang="id-ID" dirty="0">
              <a:solidFill>
                <a:schemeClr val="bg2">
                  <a:lumMod val="50000"/>
                </a:schemeClr>
              </a:solidFill>
              <a:latin typeface="Candar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2581" name="Rectangle 57"/>
          <p:cNvSpPr>
            <a:spLocks noChangeArrowheads="1"/>
          </p:cNvSpPr>
          <p:nvPr/>
        </p:nvSpPr>
        <p:spPr bwMode="auto">
          <a:xfrm>
            <a:off x="5795963" y="5229225"/>
            <a:ext cx="15970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Tahoma" pitchFamily="34" charset="0"/>
                <a:ea typeface="MS PGothic" pitchFamily="34" charset="-128"/>
                <a:cs typeface="+mn-cs"/>
              </a:rPr>
              <a:t>H</a:t>
            </a:r>
            <a:r>
              <a:rPr lang="id-ID" b="1" dirty="0">
                <a:solidFill>
                  <a:schemeClr val="bg2">
                    <a:lumMod val="50000"/>
                  </a:schemeClr>
                </a:solidFill>
                <a:latin typeface="Tahoma" pitchFamily="34" charset="0"/>
                <a:ea typeface="MS PGothic" pitchFamily="34" charset="-128"/>
                <a:cs typeface="+mn-cs"/>
              </a:rPr>
              <a:t>. PERDATA</a:t>
            </a:r>
            <a:endParaRPr lang="id-ID" dirty="0">
              <a:solidFill>
                <a:schemeClr val="bg2">
                  <a:lumMod val="50000"/>
                </a:schemeClr>
              </a:solidFill>
              <a:latin typeface="Candar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2582" name="Rectangle 58"/>
          <p:cNvSpPr>
            <a:spLocks noChangeArrowheads="1"/>
          </p:cNvSpPr>
          <p:nvPr/>
        </p:nvSpPr>
        <p:spPr bwMode="auto">
          <a:xfrm>
            <a:off x="3713163" y="5949950"/>
            <a:ext cx="14351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Tahoma" pitchFamily="34" charset="0"/>
                <a:ea typeface="MS PGothic" pitchFamily="34" charset="-128"/>
                <a:cs typeface="+mn-cs"/>
              </a:rPr>
              <a:t>H</a:t>
            </a:r>
            <a:r>
              <a:rPr lang="id-ID" b="1" dirty="0">
                <a:solidFill>
                  <a:schemeClr val="bg2">
                    <a:lumMod val="50000"/>
                  </a:schemeClr>
                </a:solidFill>
                <a:latin typeface="Tahoma" pitchFamily="34" charset="0"/>
                <a:ea typeface="MS PGothic" pitchFamily="34" charset="-128"/>
                <a:cs typeface="+mn-cs"/>
              </a:rPr>
              <a:t>. PIDANA</a:t>
            </a:r>
            <a:endParaRPr lang="id-ID" dirty="0">
              <a:solidFill>
                <a:schemeClr val="bg2">
                  <a:lumMod val="50000"/>
                </a:schemeClr>
              </a:solidFill>
              <a:latin typeface="Candara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08736-3348-A246-BB14-9CD3D1078DD4}" type="slidenum">
              <a:rPr lang="en-US" smtClean="0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41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JANGAN SEKALI-SEKALI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15814076"/>
              </p:ext>
            </p:extLst>
          </p:nvPr>
        </p:nvGraphicFramePr>
        <p:xfrm>
          <a:off x="1505593" y="215158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6729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Syarat</a:t>
            </a:r>
            <a:r>
              <a:rPr lang="en-ID" dirty="0" smtClean="0"/>
              <a:t> </a:t>
            </a:r>
            <a:r>
              <a:rPr lang="en-ID" dirty="0" err="1" smtClean="0"/>
              <a:t>sah</a:t>
            </a:r>
            <a:r>
              <a:rPr lang="en-ID" dirty="0" smtClean="0"/>
              <a:t> </a:t>
            </a:r>
            <a:r>
              <a:rPr lang="en-ID" dirty="0" err="1" smtClean="0"/>
              <a:t>kontrak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9546" t="13542" r="15447" b="18750"/>
          <a:stretch/>
        </p:blipFill>
        <p:spPr>
          <a:xfrm>
            <a:off x="342899" y="1403350"/>
            <a:ext cx="8572501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12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err="1" smtClean="0"/>
              <a:t>Lanjutan</a:t>
            </a:r>
            <a:r>
              <a:rPr lang="en-ID" dirty="0" smtClean="0"/>
              <a:t>…..BERDASARKAN PERLEM 9/2018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18369" t="27226" r="8156" b="34657"/>
          <a:stretch/>
        </p:blipFill>
        <p:spPr>
          <a:xfrm>
            <a:off x="1295400" y="4191000"/>
            <a:ext cx="7162800" cy="228599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828800" y="4572000"/>
            <a:ext cx="6019800" cy="85477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11390" t="20708" r="11390" b="28690"/>
          <a:stretch/>
        </p:blipFill>
        <p:spPr>
          <a:xfrm>
            <a:off x="457200" y="1676401"/>
            <a:ext cx="8001000" cy="1905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133600" y="2824354"/>
            <a:ext cx="6019800" cy="85477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51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3646" t="13541" r="20131" b="16666"/>
          <a:stretch/>
        </p:blipFill>
        <p:spPr>
          <a:xfrm>
            <a:off x="706271" y="762000"/>
            <a:ext cx="8188657" cy="5715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10435" y="2971800"/>
            <a:ext cx="6390565" cy="838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376717" y="3849806"/>
            <a:ext cx="6852883" cy="838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32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cs typeface="+mj-cs"/>
              </a:rPr>
              <a:t>TERIMA KASIH</a:t>
            </a:r>
          </a:p>
        </p:txBody>
      </p:sp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-53975" y="5307013"/>
            <a:ext cx="344963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400" dirty="0"/>
              <a:t>E-mail: </a:t>
            </a:r>
          </a:p>
          <a:p>
            <a:pPr algn="ctr"/>
            <a:r>
              <a:rPr lang="en-US" sz="1400" dirty="0">
                <a:hlinkClick r:id="rId2"/>
              </a:rPr>
              <a:t>gustinoviarkusuma@gmail.com</a:t>
            </a:r>
            <a:endParaRPr lang="en-US" sz="1400" dirty="0"/>
          </a:p>
          <a:p>
            <a:pPr algn="ctr"/>
            <a:endParaRPr lang="en-US" sz="1400" dirty="0"/>
          </a:p>
          <a:p>
            <a:pPr algn="ctr"/>
            <a:r>
              <a:rPr lang="en-US" sz="1400" dirty="0"/>
              <a:t>Blog: </a:t>
            </a:r>
          </a:p>
          <a:p>
            <a:pPr algn="ctr"/>
            <a:r>
              <a:rPr lang="en-US" sz="1400" dirty="0">
                <a:hlinkClick r:id="rId3"/>
              </a:rPr>
              <a:t>www.gustinoviarkusuma.wordpress.co.id</a:t>
            </a:r>
            <a:endParaRPr lang="en-US" sz="1400" dirty="0"/>
          </a:p>
          <a:p>
            <a:pPr algn="ctr"/>
            <a:endParaRPr lang="en-US" sz="1400" dirty="0"/>
          </a:p>
          <a:p>
            <a:pPr algn="ctr"/>
            <a:r>
              <a:rPr lang="en-US" sz="1400" dirty="0"/>
              <a:t>HP/WA: 082153209485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smtClean="0"/>
              <a:t>SURAT EDARAN No. 10/SE/M/2018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9438" t="11050" r="20365" b="4942"/>
          <a:stretch/>
        </p:blipFill>
        <p:spPr>
          <a:xfrm>
            <a:off x="990600" y="4114800"/>
            <a:ext cx="7391400" cy="2971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3426" t="11458" r="18009" b="28126"/>
          <a:stretch/>
        </p:blipFill>
        <p:spPr>
          <a:xfrm>
            <a:off x="0" y="1444752"/>
            <a:ext cx="7772400" cy="251764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24000" y="3962400"/>
            <a:ext cx="2971800" cy="1143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13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smtClean="0"/>
              <a:t>SURAT EDARAN NO 14/SE/M/2018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660" t="20934" r="15734" b="16472"/>
          <a:stretch/>
        </p:blipFill>
        <p:spPr>
          <a:xfrm>
            <a:off x="457200" y="4267200"/>
            <a:ext cx="8001000" cy="2581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4231" t="26042" r="18375" b="10416"/>
          <a:stretch/>
        </p:blipFill>
        <p:spPr>
          <a:xfrm>
            <a:off x="152400" y="1408176"/>
            <a:ext cx="8839200" cy="270662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81200" y="5791200"/>
            <a:ext cx="5867400" cy="10572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05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ACUAN SDP SAAT INI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9062" indent="0">
              <a:buNone/>
            </a:pPr>
            <a:r>
              <a:rPr lang="en-US" sz="2800" dirty="0" err="1" smtClean="0"/>
              <a:t>Pasal</a:t>
            </a:r>
            <a:r>
              <a:rPr lang="en-US" sz="2800" dirty="0" smtClean="0"/>
              <a:t> </a:t>
            </a:r>
            <a:r>
              <a:rPr lang="en-US" sz="2800" dirty="0"/>
              <a:t>86</a:t>
            </a:r>
          </a:p>
          <a:p>
            <a:pPr marL="119062" indent="0">
              <a:buNone/>
            </a:pPr>
            <a:r>
              <a:rPr lang="en-US" sz="2800" dirty="0"/>
              <a:t>(1) </a:t>
            </a:r>
            <a:r>
              <a:rPr lang="en-US" sz="2800" dirty="0" err="1"/>
              <a:t>Menteri</a:t>
            </a:r>
            <a:r>
              <a:rPr lang="en-US" sz="2800" dirty="0"/>
              <a:t>/ </a:t>
            </a:r>
            <a:r>
              <a:rPr lang="en-US" sz="2800" dirty="0" err="1"/>
              <a:t>kepala</a:t>
            </a:r>
            <a:r>
              <a:rPr lang="en-US" sz="2800" dirty="0"/>
              <a:t> </a:t>
            </a:r>
            <a:r>
              <a:rPr lang="en-US" sz="2800" dirty="0" err="1"/>
              <a:t>lembaga</a:t>
            </a:r>
            <a:r>
              <a:rPr lang="en-US" sz="2800" dirty="0"/>
              <a:t>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 smtClean="0"/>
              <a:t>menindaklanjuti</a:t>
            </a:r>
            <a:r>
              <a:rPr lang="en-US" sz="2800" dirty="0" smtClean="0"/>
              <a:t> </a:t>
            </a:r>
            <a:r>
              <a:rPr lang="fi-FI" sz="2800" dirty="0" smtClean="0"/>
              <a:t>pelaksanaan </a:t>
            </a:r>
            <a:r>
              <a:rPr lang="fi-FI" sz="2800" dirty="0"/>
              <a:t>Peraturan Presiden ini untuk </a:t>
            </a:r>
            <a:r>
              <a:rPr lang="fi-FI" sz="2800" dirty="0" smtClean="0"/>
              <a:t>pengadaan </a:t>
            </a:r>
            <a:r>
              <a:rPr lang="it-IT" sz="2800" dirty="0" smtClean="0"/>
              <a:t>yang </a:t>
            </a:r>
            <a:r>
              <a:rPr lang="it-IT" sz="2800" dirty="0"/>
              <a:t>dibiayai APBN dengan peraturan </a:t>
            </a:r>
            <a:r>
              <a:rPr lang="it-IT" sz="2800" dirty="0" smtClean="0"/>
              <a:t>menteri/peraturan </a:t>
            </a:r>
            <a:r>
              <a:rPr lang="en-US" sz="2800" dirty="0" err="1" smtClean="0"/>
              <a:t>kepala</a:t>
            </a:r>
            <a:r>
              <a:rPr lang="en-US" sz="2800" dirty="0" smtClean="0"/>
              <a:t> </a:t>
            </a:r>
            <a:r>
              <a:rPr lang="en-US" sz="2800" dirty="0" err="1"/>
              <a:t>lembaga</a:t>
            </a:r>
            <a:r>
              <a:rPr lang="en-US" sz="2800" dirty="0"/>
              <a:t>.</a:t>
            </a:r>
          </a:p>
          <a:p>
            <a:pPr marL="119062" indent="0">
              <a:buNone/>
            </a:pPr>
            <a:endParaRPr lang="en-US" sz="2800" dirty="0" smtClean="0"/>
          </a:p>
          <a:p>
            <a:pPr marL="119062" indent="0">
              <a:buNone/>
            </a:pPr>
            <a:r>
              <a:rPr lang="en-US" sz="2800" dirty="0" smtClean="0"/>
              <a:t>(</a:t>
            </a:r>
            <a:r>
              <a:rPr lang="en-US" sz="2800" dirty="0"/>
              <a:t>2) </a:t>
            </a:r>
            <a:r>
              <a:rPr lang="en-US" sz="2800" dirty="0" err="1"/>
              <a:t>Kepala</a:t>
            </a:r>
            <a:r>
              <a:rPr lang="en-US" sz="2800" dirty="0"/>
              <a:t> Daerah </a:t>
            </a:r>
            <a:r>
              <a:rPr lang="en-US" sz="2800" dirty="0" err="1"/>
              <a:t>dapat</a:t>
            </a:r>
            <a:r>
              <a:rPr lang="en-US" sz="2800" dirty="0"/>
              <a:t> </a:t>
            </a:r>
            <a:r>
              <a:rPr lang="en-US" sz="2800" dirty="0" err="1"/>
              <a:t>menindaklanjuti</a:t>
            </a:r>
            <a:r>
              <a:rPr lang="en-US" sz="2800" dirty="0"/>
              <a:t> </a:t>
            </a:r>
            <a:r>
              <a:rPr lang="en-US" sz="2800" dirty="0" err="1" smtClean="0"/>
              <a:t>pelaksanaan</a:t>
            </a:r>
            <a:r>
              <a:rPr lang="en-US" sz="2800" dirty="0"/>
              <a:t> </a:t>
            </a:r>
            <a:r>
              <a:rPr lang="en-US" sz="2800" dirty="0" err="1" smtClean="0"/>
              <a:t>Peraturan</a:t>
            </a:r>
            <a:r>
              <a:rPr lang="en-US" sz="2800" dirty="0" smtClean="0"/>
              <a:t> </a:t>
            </a:r>
            <a:r>
              <a:rPr lang="en-US" sz="2800" dirty="0" err="1"/>
              <a:t>Presiden</a:t>
            </a:r>
            <a:r>
              <a:rPr lang="en-US" sz="2800" dirty="0"/>
              <a:t> </a:t>
            </a:r>
            <a:r>
              <a:rPr lang="en-US" sz="2800" dirty="0" err="1"/>
              <a:t>ini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pengadaan</a:t>
            </a:r>
            <a:r>
              <a:rPr lang="en-US" sz="2800" dirty="0"/>
              <a:t> yang </a:t>
            </a:r>
            <a:r>
              <a:rPr lang="en-US" sz="2800" dirty="0" err="1" smtClean="0"/>
              <a:t>dibiayai</a:t>
            </a:r>
            <a:r>
              <a:rPr lang="en-US" sz="2800" dirty="0"/>
              <a:t> </a:t>
            </a:r>
            <a:r>
              <a:rPr lang="en-US" sz="2800" dirty="0" smtClean="0"/>
              <a:t>APBD </a:t>
            </a:r>
            <a:r>
              <a:rPr lang="en-US" sz="2800" dirty="0" err="1"/>
              <a:t>dengan</a:t>
            </a:r>
            <a:r>
              <a:rPr lang="en-US" sz="2800" dirty="0"/>
              <a:t> </a:t>
            </a:r>
            <a:r>
              <a:rPr lang="en-US" sz="2800" dirty="0" err="1"/>
              <a:t>peraturan</a:t>
            </a:r>
            <a:r>
              <a:rPr lang="en-US" sz="2800" dirty="0"/>
              <a:t> </a:t>
            </a:r>
            <a:r>
              <a:rPr lang="en-US" sz="2800" dirty="0" err="1"/>
              <a:t>daerah</a:t>
            </a:r>
            <a:r>
              <a:rPr lang="en-US" sz="2800" dirty="0"/>
              <a:t>/</a:t>
            </a:r>
            <a:r>
              <a:rPr lang="en-US" sz="2800" dirty="0" err="1"/>
              <a:t>peraturan</a:t>
            </a:r>
            <a:r>
              <a:rPr lang="en-US" sz="2800" dirty="0"/>
              <a:t> </a:t>
            </a:r>
            <a:r>
              <a:rPr lang="en-US" sz="2800" dirty="0" err="1"/>
              <a:t>kepala</a:t>
            </a:r>
            <a:r>
              <a:rPr lang="en-US" sz="2800" dirty="0"/>
              <a:t> </a:t>
            </a:r>
            <a:r>
              <a:rPr lang="en-US" sz="2800" dirty="0" err="1"/>
              <a:t>daerah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19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…LANJUTAN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9062" indent="0">
              <a:buNone/>
            </a:pPr>
            <a:endParaRPr lang="fi-FI" sz="2400" dirty="0" smtClean="0"/>
          </a:p>
          <a:p>
            <a:pPr marL="119062" indent="0">
              <a:buNone/>
            </a:pPr>
            <a:endParaRPr lang="fi-FI" sz="2400" dirty="0"/>
          </a:p>
          <a:p>
            <a:pPr marL="119062" indent="0">
              <a:buNone/>
            </a:pPr>
            <a:r>
              <a:rPr lang="fi-FI" sz="2400" dirty="0" smtClean="0"/>
              <a:t>PERATURAN </a:t>
            </a:r>
            <a:r>
              <a:rPr lang="fi-FI" sz="2400" dirty="0"/>
              <a:t>MENTERI PEKERJAAN UMUM DAN PERUMAHAN RAKYAT </a:t>
            </a:r>
            <a:r>
              <a:rPr lang="en-US" sz="2400" dirty="0" smtClean="0"/>
              <a:t>REPUBLIK </a:t>
            </a:r>
            <a:r>
              <a:rPr lang="en-US" sz="2400" dirty="0"/>
              <a:t>INDONESIA </a:t>
            </a:r>
            <a:r>
              <a:rPr lang="en-US" sz="2400" dirty="0" smtClean="0"/>
              <a:t> NOMOR </a:t>
            </a:r>
            <a:r>
              <a:rPr lang="en-US" sz="2400" dirty="0"/>
              <a:t>07/PRT/M/2019 </a:t>
            </a:r>
            <a:r>
              <a:rPr lang="en-US" sz="2400" dirty="0" smtClean="0"/>
              <a:t> TENTANG STANDAR </a:t>
            </a:r>
            <a:r>
              <a:rPr lang="en-US" sz="2400" dirty="0"/>
              <a:t>DAN PEDOMAN PENGADAAN JASA KONSTRUKSI </a:t>
            </a:r>
            <a:r>
              <a:rPr lang="en-US" sz="2400" dirty="0" smtClean="0"/>
              <a:t> MELALUI </a:t>
            </a:r>
            <a:r>
              <a:rPr lang="en-US" sz="2400" dirty="0"/>
              <a:t>PENYEDIA </a:t>
            </a:r>
            <a:endParaRPr lang="en-US" sz="2400" dirty="0" smtClean="0"/>
          </a:p>
          <a:p>
            <a:pPr marL="119062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748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…LANJUTAN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Pasal</a:t>
            </a:r>
            <a:r>
              <a:rPr lang="en-US" dirty="0"/>
              <a:t> 3 </a:t>
            </a:r>
          </a:p>
          <a:p>
            <a:pPr marL="119062" indent="0">
              <a:buNone/>
            </a:pPr>
            <a:r>
              <a:rPr lang="en-US" dirty="0"/>
              <a:t>(1) </a:t>
            </a:r>
            <a:r>
              <a:rPr lang="en-US" dirty="0" err="1"/>
              <a:t>Peraturan</a:t>
            </a:r>
            <a:r>
              <a:rPr lang="en-US" dirty="0"/>
              <a:t> </a:t>
            </a:r>
            <a:r>
              <a:rPr lang="en-US" dirty="0" err="1"/>
              <a:t>Menteri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diperuntukkan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Pemilihan</a:t>
            </a:r>
            <a:r>
              <a:rPr lang="en-US" dirty="0"/>
              <a:t> </a:t>
            </a:r>
            <a:r>
              <a:rPr lang="en-US" dirty="0" err="1"/>
              <a:t>Penyedia</a:t>
            </a:r>
            <a:r>
              <a:rPr lang="en-US" dirty="0"/>
              <a:t> </a:t>
            </a:r>
            <a:r>
              <a:rPr lang="en-US" dirty="0" err="1"/>
              <a:t>Jasa</a:t>
            </a:r>
            <a:r>
              <a:rPr lang="en-US" dirty="0"/>
              <a:t> </a:t>
            </a:r>
            <a:r>
              <a:rPr lang="en-US" dirty="0" err="1"/>
              <a:t>Konstruksi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Tender/</a:t>
            </a:r>
            <a:r>
              <a:rPr lang="en-US" dirty="0" err="1"/>
              <a:t>Seleksi</a:t>
            </a:r>
            <a:r>
              <a:rPr lang="en-US" dirty="0"/>
              <a:t> di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kementerian</a:t>
            </a:r>
            <a:r>
              <a:rPr lang="en-US" dirty="0"/>
              <a:t>/</a:t>
            </a:r>
            <a:r>
              <a:rPr lang="en-US" dirty="0" err="1"/>
              <a:t>lembaga</a:t>
            </a:r>
            <a:r>
              <a:rPr lang="en-US" dirty="0"/>
              <a:t> yang </a:t>
            </a:r>
            <a:r>
              <a:rPr lang="en-US" dirty="0" err="1"/>
              <a:t>pembiayaannya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anggaran</a:t>
            </a:r>
            <a:r>
              <a:rPr lang="en-US" dirty="0"/>
              <a:t> </a:t>
            </a:r>
            <a:r>
              <a:rPr lang="en-US" dirty="0" err="1"/>
              <a:t>pendapatan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belanja</a:t>
            </a:r>
            <a:r>
              <a:rPr lang="en-US" dirty="0"/>
              <a:t> </a:t>
            </a:r>
            <a:r>
              <a:rPr lang="en-US" dirty="0" err="1"/>
              <a:t>negara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4490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err="1" smtClean="0">
                <a:ea typeface="ＭＳ Ｐゴシック" charset="0"/>
              </a:rPr>
              <a:t>Biodata</a:t>
            </a:r>
            <a:r>
              <a:rPr lang="en-US" dirty="0" smtClean="0">
                <a:ea typeface="ＭＳ Ｐゴシック" charset="0"/>
              </a:rPr>
              <a:t> </a:t>
            </a:r>
            <a:r>
              <a:rPr lang="en-US" dirty="0" err="1" smtClean="0">
                <a:ea typeface="ＭＳ Ｐゴシック" charset="0"/>
              </a:rPr>
              <a:t>Narasumber</a:t>
            </a:r>
            <a:endParaRPr lang="en-US" dirty="0">
              <a:ea typeface="ＭＳ Ｐゴシック" charset="0"/>
            </a:endParaRPr>
          </a:p>
        </p:txBody>
      </p:sp>
      <p:sp>
        <p:nvSpPr>
          <p:cNvPr id="9219" name="Content Placeholder 5"/>
          <p:cNvSpPr>
            <a:spLocks noGrp="1"/>
          </p:cNvSpPr>
          <p:nvPr>
            <p:ph sz="half" idx="2"/>
          </p:nvPr>
        </p:nvSpPr>
        <p:spPr>
          <a:xfrm>
            <a:off x="3657600" y="1617663"/>
            <a:ext cx="5018088" cy="5133975"/>
          </a:xfrm>
        </p:spPr>
        <p:txBody>
          <a:bodyPr>
            <a:normAutofit fontScale="70000" lnSpcReduction="20000"/>
          </a:bodyPr>
          <a:lstStyle/>
          <a:p>
            <a:pPr marL="0" indent="0">
              <a:buFont typeface="Wingdings 2" panose="05020102010507070707" pitchFamily="18" charset="2"/>
              <a:buNone/>
            </a:pPr>
            <a:r>
              <a:rPr lang="en-US" sz="1600" dirty="0" err="1" smtClean="0"/>
              <a:t>Nama</a:t>
            </a:r>
            <a:r>
              <a:rPr lang="en-US" sz="1600" dirty="0" smtClean="0"/>
              <a:t> </a:t>
            </a:r>
            <a:r>
              <a:rPr lang="en-US" sz="1600" dirty="0" err="1" smtClean="0"/>
              <a:t>Lengkap</a:t>
            </a:r>
            <a:r>
              <a:rPr lang="en-US" sz="1600" dirty="0" smtClean="0"/>
              <a:t>: GUSTI NOVIAR KUSUMA, </a:t>
            </a:r>
            <a:r>
              <a:rPr lang="en-US" sz="1600" dirty="0" err="1" smtClean="0"/>
              <a:t>S.T.CCmS</a:t>
            </a:r>
            <a:r>
              <a:rPr lang="en-US" sz="1600" dirty="0" smtClean="0"/>
              <a:t> (Certified Contract         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600" dirty="0" smtClean="0"/>
              <a:t>                                                                                                              Management Specialist)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en-US" sz="1400" dirty="0" smtClean="0"/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400" dirty="0" err="1" smtClean="0"/>
              <a:t>Tempat</a:t>
            </a:r>
            <a:r>
              <a:rPr lang="en-US" sz="1400" dirty="0" smtClean="0"/>
              <a:t>/</a:t>
            </a:r>
            <a:r>
              <a:rPr lang="en-US" sz="1400" dirty="0" err="1" smtClean="0"/>
              <a:t>Tgl</a:t>
            </a:r>
            <a:r>
              <a:rPr lang="en-US" sz="1400" dirty="0" smtClean="0"/>
              <a:t> </a:t>
            </a:r>
            <a:r>
              <a:rPr lang="en-US" sz="1400" dirty="0" err="1" smtClean="0"/>
              <a:t>Lahir</a:t>
            </a:r>
            <a:r>
              <a:rPr lang="en-US" sz="1400" dirty="0" smtClean="0"/>
              <a:t>: BANJARMASIN, 15 NOVEMBER 1986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400" dirty="0" err="1" smtClean="0"/>
              <a:t>Pekerjaan</a:t>
            </a:r>
            <a:r>
              <a:rPr lang="en-US" sz="1400" dirty="0" smtClean="0"/>
              <a:t>: PEGAWAI NEGERI SIPIL (PNS)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en-US" sz="1400" dirty="0" smtClean="0"/>
          </a:p>
          <a:p>
            <a:pPr marL="0" indent="0">
              <a:buFont typeface="Wingdings 2" panose="05020102010507070707" pitchFamily="18" charset="2"/>
              <a:buNone/>
            </a:pPr>
            <a:endParaRPr lang="en-US" sz="1400" dirty="0" smtClean="0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sz="1400" b="1" dirty="0" smtClean="0"/>
              <a:t>RIWAYAT PEKERJAAN:</a:t>
            </a:r>
          </a:p>
          <a:p>
            <a:pPr marL="0" indent="0">
              <a:buFontTx/>
              <a:buChar char="-"/>
            </a:pPr>
            <a:r>
              <a:rPr lang="en-US" sz="1400" dirty="0" err="1" smtClean="0"/>
              <a:t>Konsultan</a:t>
            </a:r>
            <a:r>
              <a:rPr lang="en-US" sz="1400" dirty="0" smtClean="0"/>
              <a:t> </a:t>
            </a:r>
            <a:r>
              <a:rPr lang="en-US" sz="1400" dirty="0" err="1" smtClean="0"/>
              <a:t>Perencana</a:t>
            </a:r>
            <a:r>
              <a:rPr lang="en-US" sz="1400" dirty="0" smtClean="0"/>
              <a:t> PT. ADI WIDYAJASA </a:t>
            </a:r>
            <a:r>
              <a:rPr lang="en-US" sz="1400" dirty="0" err="1" smtClean="0"/>
              <a:t>Tahun</a:t>
            </a:r>
            <a:r>
              <a:rPr lang="en-US" sz="1400" dirty="0" smtClean="0"/>
              <a:t> 2009</a:t>
            </a:r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US" sz="1400" dirty="0" smtClean="0"/>
              <a:t>PNS </a:t>
            </a:r>
            <a:r>
              <a:rPr lang="en-US" sz="1400" dirty="0" err="1" smtClean="0"/>
              <a:t>Dinas</a:t>
            </a:r>
            <a:r>
              <a:rPr lang="en-US" sz="1400" dirty="0" smtClean="0"/>
              <a:t> PU </a:t>
            </a:r>
            <a:r>
              <a:rPr lang="en-US" sz="1400" dirty="0" err="1" smtClean="0"/>
              <a:t>Bidang</a:t>
            </a:r>
            <a:r>
              <a:rPr lang="en-US" sz="1400" dirty="0" smtClean="0"/>
              <a:t> </a:t>
            </a:r>
            <a:r>
              <a:rPr lang="en-US" sz="1400" dirty="0" err="1" smtClean="0"/>
              <a:t>Cipta</a:t>
            </a:r>
            <a:r>
              <a:rPr lang="en-US" sz="1400" dirty="0" smtClean="0"/>
              <a:t> </a:t>
            </a:r>
            <a:r>
              <a:rPr lang="en-US" sz="1400" dirty="0" err="1" smtClean="0"/>
              <a:t>Karya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Tata </a:t>
            </a:r>
            <a:r>
              <a:rPr lang="en-US" sz="1400" dirty="0" err="1" smtClean="0"/>
              <a:t>Ruang</a:t>
            </a:r>
            <a:r>
              <a:rPr lang="en-US" sz="1400" dirty="0" smtClean="0"/>
              <a:t> </a:t>
            </a:r>
            <a:r>
              <a:rPr lang="en-US" sz="1400" dirty="0" err="1" smtClean="0"/>
              <a:t>Tahun</a:t>
            </a:r>
            <a:r>
              <a:rPr lang="en-US" sz="1400" dirty="0" smtClean="0"/>
              <a:t> 2010 s/d 2013</a:t>
            </a:r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US" sz="1500" b="1" dirty="0" err="1" smtClean="0"/>
              <a:t>Pokja</a:t>
            </a:r>
            <a:r>
              <a:rPr lang="en-US" sz="1500" b="1" dirty="0" smtClean="0"/>
              <a:t> Unit </a:t>
            </a:r>
            <a:r>
              <a:rPr lang="en-US" sz="1500" b="1" dirty="0" err="1" smtClean="0"/>
              <a:t>Layanan</a:t>
            </a:r>
            <a:r>
              <a:rPr lang="en-US" sz="1500" b="1" dirty="0" smtClean="0"/>
              <a:t> </a:t>
            </a:r>
            <a:r>
              <a:rPr lang="en-US" sz="1500" b="1" dirty="0" err="1" smtClean="0"/>
              <a:t>Pengadaan</a:t>
            </a:r>
            <a:r>
              <a:rPr lang="en-US" sz="1500" b="1" dirty="0" smtClean="0"/>
              <a:t> </a:t>
            </a:r>
            <a:r>
              <a:rPr lang="en-US" sz="1500" b="1" dirty="0" err="1" smtClean="0"/>
              <a:t>Barang</a:t>
            </a:r>
            <a:r>
              <a:rPr lang="en-US" sz="1500" b="1" dirty="0" smtClean="0"/>
              <a:t>/</a:t>
            </a:r>
            <a:r>
              <a:rPr lang="en-US" sz="1500" b="1" dirty="0" err="1" smtClean="0"/>
              <a:t>Jasa</a:t>
            </a:r>
            <a:r>
              <a:rPr lang="en-US" sz="1500" b="1" dirty="0" smtClean="0"/>
              <a:t>  (ULP </a:t>
            </a:r>
            <a:r>
              <a:rPr lang="en-US" sz="1500" b="1" dirty="0" err="1" smtClean="0"/>
              <a:t>Kab</a:t>
            </a:r>
            <a:r>
              <a:rPr lang="en-US" sz="1500" b="1" dirty="0" smtClean="0"/>
              <a:t>. Tanah </a:t>
            </a:r>
            <a:r>
              <a:rPr lang="en-US" sz="1500" b="1" dirty="0" err="1" smtClean="0"/>
              <a:t>Laut</a:t>
            </a:r>
            <a:r>
              <a:rPr lang="en-US" sz="1500" b="1" dirty="0" smtClean="0"/>
              <a:t>) </a:t>
            </a:r>
            <a:r>
              <a:rPr lang="en-US" sz="1500" b="1" dirty="0" err="1" smtClean="0"/>
              <a:t>Tahun</a:t>
            </a:r>
            <a:r>
              <a:rPr lang="en-US" sz="1500" b="1" dirty="0" smtClean="0"/>
              <a:t> 2013 s/d 2017</a:t>
            </a:r>
          </a:p>
          <a:p>
            <a:pPr marL="0" indent="0">
              <a:buFontTx/>
              <a:buChar char="-"/>
            </a:pPr>
            <a:endParaRPr lang="en-US" sz="1400" b="1" dirty="0" smtClean="0"/>
          </a:p>
          <a:p>
            <a:pPr marL="0" indent="0">
              <a:buFontTx/>
              <a:buChar char="-"/>
            </a:pPr>
            <a:r>
              <a:rPr lang="en-US" sz="1400" dirty="0" err="1" smtClean="0"/>
              <a:t>Kepala</a:t>
            </a:r>
            <a:r>
              <a:rPr lang="en-US" sz="1400" dirty="0" smtClean="0"/>
              <a:t> </a:t>
            </a:r>
            <a:r>
              <a:rPr lang="en-US" sz="1400" dirty="0" err="1" smtClean="0"/>
              <a:t>Seksi</a:t>
            </a:r>
            <a:r>
              <a:rPr lang="en-US" sz="1400" dirty="0" smtClean="0"/>
              <a:t> </a:t>
            </a:r>
            <a:r>
              <a:rPr lang="en-US" sz="1400" dirty="0" err="1" smtClean="0"/>
              <a:t>Bina</a:t>
            </a:r>
            <a:r>
              <a:rPr lang="en-US" sz="1400" dirty="0" smtClean="0"/>
              <a:t> </a:t>
            </a:r>
            <a:r>
              <a:rPr lang="en-US" sz="1400" dirty="0" err="1" smtClean="0"/>
              <a:t>Jasa</a:t>
            </a:r>
            <a:r>
              <a:rPr lang="en-US" sz="1400" dirty="0" smtClean="0"/>
              <a:t> </a:t>
            </a:r>
            <a:r>
              <a:rPr lang="en-US" sz="1400" dirty="0" err="1" smtClean="0"/>
              <a:t>Konstruksi</a:t>
            </a:r>
            <a:r>
              <a:rPr lang="en-US" sz="1400" dirty="0" smtClean="0"/>
              <a:t> </a:t>
            </a:r>
            <a:r>
              <a:rPr lang="en-US" sz="1400" dirty="0" err="1" smtClean="0"/>
              <a:t>Dinas</a:t>
            </a:r>
            <a:r>
              <a:rPr lang="en-US" sz="1400" dirty="0" smtClean="0"/>
              <a:t> PUPRP </a:t>
            </a:r>
            <a:r>
              <a:rPr lang="en-US" sz="1400" dirty="0" err="1" smtClean="0"/>
              <a:t>Tahun</a:t>
            </a:r>
            <a:r>
              <a:rPr lang="en-US" sz="1400" dirty="0" smtClean="0"/>
              <a:t> 2017 s/d </a:t>
            </a:r>
            <a:r>
              <a:rPr lang="en-US" sz="1400" dirty="0" err="1" smtClean="0"/>
              <a:t>s.D</a:t>
            </a:r>
            <a:r>
              <a:rPr lang="en-US" sz="1400" dirty="0" smtClean="0"/>
              <a:t> 2019</a:t>
            </a:r>
          </a:p>
          <a:p>
            <a:pPr marL="0" indent="0">
              <a:buFontTx/>
              <a:buChar char="-"/>
            </a:pPr>
            <a:r>
              <a:rPr lang="en-ID" sz="1400" dirty="0" smtClean="0"/>
              <a:t> </a:t>
            </a:r>
            <a:r>
              <a:rPr lang="en-ID" sz="1400" dirty="0" err="1" smtClean="0"/>
              <a:t>Kepala</a:t>
            </a:r>
            <a:r>
              <a:rPr lang="en-ID" sz="1400" dirty="0" smtClean="0"/>
              <a:t> </a:t>
            </a:r>
            <a:r>
              <a:rPr lang="en-ID" sz="1400" dirty="0" err="1" smtClean="0"/>
              <a:t>Seksi</a:t>
            </a:r>
            <a:r>
              <a:rPr lang="en-ID" sz="1400" dirty="0" smtClean="0"/>
              <a:t> Tata </a:t>
            </a:r>
            <a:r>
              <a:rPr lang="en-ID" sz="1400" dirty="0" err="1" smtClean="0"/>
              <a:t>Bangunan</a:t>
            </a:r>
            <a:r>
              <a:rPr lang="en-ID" sz="1400" dirty="0" smtClean="0"/>
              <a:t> </a:t>
            </a:r>
            <a:r>
              <a:rPr lang="en-US" sz="1400" dirty="0"/>
              <a:t> </a:t>
            </a:r>
            <a:r>
              <a:rPr lang="en-US" sz="1400" dirty="0" err="1"/>
              <a:t>Dinas</a:t>
            </a:r>
            <a:r>
              <a:rPr lang="en-US" sz="1400" dirty="0"/>
              <a:t> PUPRP </a:t>
            </a:r>
            <a:r>
              <a:rPr lang="en-US" sz="1400" dirty="0" err="1"/>
              <a:t>Tahun</a:t>
            </a:r>
            <a:r>
              <a:rPr lang="en-US" sz="1400" dirty="0"/>
              <a:t> </a:t>
            </a:r>
            <a:r>
              <a:rPr lang="en-US" sz="1400" dirty="0" smtClean="0"/>
              <a:t>2019 </a:t>
            </a:r>
            <a:r>
              <a:rPr lang="en-US" sz="1400" dirty="0"/>
              <a:t>s/d </a:t>
            </a:r>
            <a:r>
              <a:rPr lang="en-US" sz="1400" dirty="0" err="1" smtClean="0"/>
              <a:t>sekarang</a:t>
            </a: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ID" sz="1400" dirty="0" err="1" smtClean="0"/>
              <a:t>Pelaksana</a:t>
            </a:r>
            <a:r>
              <a:rPr lang="en-ID" sz="1400" dirty="0" smtClean="0"/>
              <a:t> </a:t>
            </a:r>
            <a:r>
              <a:rPr lang="en-ID" sz="1400" dirty="0" err="1" smtClean="0"/>
              <a:t>Tugas</a:t>
            </a:r>
            <a:r>
              <a:rPr lang="en-ID" sz="1400" dirty="0" smtClean="0"/>
              <a:t> </a:t>
            </a:r>
            <a:r>
              <a:rPr lang="en-ID" sz="1400" dirty="0" err="1" smtClean="0"/>
              <a:t>Kepala</a:t>
            </a:r>
            <a:r>
              <a:rPr lang="en-ID" sz="1400" dirty="0" smtClean="0"/>
              <a:t> </a:t>
            </a:r>
            <a:r>
              <a:rPr lang="en-ID" sz="1400" dirty="0" err="1" smtClean="0"/>
              <a:t>Bidang</a:t>
            </a:r>
            <a:r>
              <a:rPr lang="en-ID" sz="1400" dirty="0" smtClean="0"/>
              <a:t> CIPTA KARYA DAN JASA KONSTRUKSI</a:t>
            </a:r>
            <a:endParaRPr lang="en-US" sz="1400" dirty="0" smtClean="0"/>
          </a:p>
          <a:p>
            <a:pPr marL="0" indent="0">
              <a:buFontTx/>
              <a:buChar char="-"/>
            </a:pPr>
            <a:endParaRPr lang="en-US" sz="1400" dirty="0"/>
          </a:p>
          <a:p>
            <a:pPr marL="0" indent="0">
              <a:buFontTx/>
              <a:buChar char="-"/>
            </a:pPr>
            <a:r>
              <a:rPr lang="en-ID" sz="1500" b="1" dirty="0" smtClean="0"/>
              <a:t>- </a:t>
            </a:r>
            <a:r>
              <a:rPr lang="en-ID" sz="1500" b="1" dirty="0" err="1" smtClean="0"/>
              <a:t>Pejabat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Pembuat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Komitmen</a:t>
            </a:r>
            <a:r>
              <a:rPr lang="en-ID" sz="1500" b="1" dirty="0" smtClean="0"/>
              <a:t> </a:t>
            </a:r>
            <a:r>
              <a:rPr lang="en-US" sz="1500" b="1" dirty="0" err="1"/>
              <a:t>Dinas</a:t>
            </a:r>
            <a:r>
              <a:rPr lang="en-US" sz="1500" b="1" dirty="0"/>
              <a:t> PUPRP </a:t>
            </a:r>
            <a:r>
              <a:rPr lang="en-US" sz="1500" b="1" dirty="0" err="1"/>
              <a:t>Tahun</a:t>
            </a:r>
            <a:r>
              <a:rPr lang="en-US" sz="1500" b="1" dirty="0"/>
              <a:t> 2017 s/d </a:t>
            </a:r>
            <a:r>
              <a:rPr lang="en-US" sz="1500" b="1" dirty="0" err="1"/>
              <a:t>sekarang</a:t>
            </a:r>
            <a:endParaRPr lang="en-US" sz="1500" b="1" dirty="0"/>
          </a:p>
          <a:p>
            <a:pPr marL="0" indent="0">
              <a:buFontTx/>
              <a:buChar char="-"/>
            </a:pPr>
            <a:r>
              <a:rPr lang="en-ID" sz="1500" b="1" dirty="0" smtClean="0"/>
              <a:t>- </a:t>
            </a:r>
            <a:r>
              <a:rPr lang="en-ID" sz="1500" b="1" dirty="0" err="1" smtClean="0"/>
              <a:t>Pejabat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Pembuat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Komitmen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Dinas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Kesehatan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Tahun</a:t>
            </a:r>
            <a:r>
              <a:rPr lang="en-ID" sz="1500" b="1" dirty="0" smtClean="0"/>
              <a:t> 2018</a:t>
            </a:r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400" b="1" dirty="0" err="1" smtClean="0"/>
              <a:t>Sertifikat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dan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Pelatihan</a:t>
            </a:r>
            <a:r>
              <a:rPr lang="en-US" sz="1400" b="1" dirty="0" smtClean="0"/>
              <a:t> PBJ</a:t>
            </a:r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en-US" sz="1900" dirty="0" err="1" smtClean="0"/>
              <a:t>Ahli</a:t>
            </a:r>
            <a:r>
              <a:rPr lang="en-US" sz="1900" dirty="0" smtClean="0"/>
              <a:t> </a:t>
            </a:r>
            <a:r>
              <a:rPr lang="en-US" sz="1900" dirty="0" err="1" smtClean="0"/>
              <a:t>Pengadaan</a:t>
            </a:r>
            <a:r>
              <a:rPr lang="en-US" sz="1900" dirty="0" smtClean="0"/>
              <a:t> </a:t>
            </a:r>
            <a:r>
              <a:rPr lang="en-US" sz="1900" dirty="0" err="1" smtClean="0"/>
              <a:t>Barang</a:t>
            </a:r>
            <a:r>
              <a:rPr lang="en-US" sz="1900" dirty="0" smtClean="0"/>
              <a:t>/</a:t>
            </a:r>
            <a:r>
              <a:rPr lang="en-US" sz="1900" dirty="0" err="1" smtClean="0"/>
              <a:t>Jasa</a:t>
            </a:r>
            <a:r>
              <a:rPr lang="en-US" sz="1900" dirty="0" smtClean="0"/>
              <a:t> (L4) – 2010</a:t>
            </a:r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id-ID" sz="1900" dirty="0" smtClean="0"/>
              <a:t>Diklat Pembentukan Jabatan Fungsional Pengelola Pengadaan Barang/Jasa Pemerintah</a:t>
            </a:r>
            <a:r>
              <a:rPr lang="en-US" sz="1900" dirty="0" smtClean="0"/>
              <a:t> </a:t>
            </a:r>
            <a:r>
              <a:rPr lang="en-US" sz="1900" dirty="0" err="1" smtClean="0"/>
              <a:t>Tahun</a:t>
            </a:r>
            <a:r>
              <a:rPr lang="en-US" sz="1900" dirty="0" smtClean="0"/>
              <a:t> 2015</a:t>
            </a:r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en-US" sz="1900" dirty="0" err="1" smtClean="0"/>
              <a:t>Pemberi</a:t>
            </a:r>
            <a:r>
              <a:rPr lang="en-US" sz="1900" dirty="0" smtClean="0"/>
              <a:t> </a:t>
            </a:r>
            <a:r>
              <a:rPr lang="en-US" sz="1900" dirty="0" err="1" smtClean="0"/>
              <a:t>Keterangan</a:t>
            </a:r>
            <a:r>
              <a:rPr lang="en-US" sz="1900" dirty="0" smtClean="0"/>
              <a:t> </a:t>
            </a:r>
            <a:r>
              <a:rPr lang="en-US" sz="1900" dirty="0" err="1" smtClean="0"/>
              <a:t>Ahli</a:t>
            </a:r>
            <a:r>
              <a:rPr lang="en-US" sz="1900" dirty="0" smtClean="0"/>
              <a:t> PBJ (LKPP) – 2016</a:t>
            </a:r>
          </a:p>
          <a:p>
            <a:pPr marL="0" indent="0">
              <a:buFontTx/>
              <a:buChar char="-"/>
            </a:pPr>
            <a:r>
              <a:rPr lang="en-ID" sz="1900" dirty="0" smtClean="0"/>
              <a:t>-</a:t>
            </a:r>
            <a:r>
              <a:rPr lang="en-ID" sz="1900" dirty="0" err="1" smtClean="0"/>
              <a:t>Sertifikat</a:t>
            </a:r>
            <a:r>
              <a:rPr lang="en-ID" sz="1900" dirty="0" smtClean="0"/>
              <a:t> Trainee Of Trainer PBJ (LKPP)- 2017</a:t>
            </a:r>
            <a:endParaRPr lang="en-US" sz="1900" dirty="0" smtClean="0"/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en-US" sz="1900" dirty="0" err="1" smtClean="0"/>
              <a:t>Jabatan</a:t>
            </a:r>
            <a:r>
              <a:rPr lang="en-US" sz="1900" dirty="0" smtClean="0"/>
              <a:t> </a:t>
            </a:r>
            <a:r>
              <a:rPr lang="en-US" sz="1900" dirty="0" err="1" smtClean="0"/>
              <a:t>Fungsional</a:t>
            </a:r>
            <a:r>
              <a:rPr lang="en-US" sz="1900" dirty="0" smtClean="0"/>
              <a:t> </a:t>
            </a:r>
            <a:r>
              <a:rPr lang="id-ID" sz="1900" dirty="0" smtClean="0"/>
              <a:t>Pengelola Pengadaan Barang/Jasa Pemerintah</a:t>
            </a:r>
            <a:r>
              <a:rPr lang="en-US" sz="1900" dirty="0" smtClean="0"/>
              <a:t> </a:t>
            </a:r>
            <a:r>
              <a:rPr lang="en-US" sz="1900" dirty="0" err="1" smtClean="0"/>
              <a:t>Tk</a:t>
            </a:r>
            <a:r>
              <a:rPr lang="en-US" sz="1900" dirty="0" smtClean="0"/>
              <a:t> </a:t>
            </a:r>
            <a:r>
              <a:rPr lang="en-US" sz="1900" dirty="0" err="1" smtClean="0"/>
              <a:t>Pertama</a:t>
            </a:r>
            <a:r>
              <a:rPr lang="en-US" sz="1900" dirty="0" smtClean="0"/>
              <a:t> </a:t>
            </a:r>
            <a:r>
              <a:rPr lang="en-US" sz="1900" dirty="0" err="1" smtClean="0"/>
              <a:t>dan</a:t>
            </a:r>
            <a:r>
              <a:rPr lang="en-US" sz="1900" dirty="0" smtClean="0"/>
              <a:t> </a:t>
            </a:r>
            <a:r>
              <a:rPr lang="en-US" sz="1900" dirty="0" err="1" smtClean="0"/>
              <a:t>Muda</a:t>
            </a:r>
            <a:r>
              <a:rPr lang="en-US" sz="1900" dirty="0" smtClean="0"/>
              <a:t>- 2016</a:t>
            </a:r>
          </a:p>
          <a:p>
            <a:pPr marL="0" indent="0">
              <a:buFontTx/>
              <a:buChar char="-"/>
            </a:pPr>
            <a:r>
              <a:rPr lang="en-ID" sz="1900" dirty="0" smtClean="0"/>
              <a:t>Tim Probity Advice LKPP </a:t>
            </a:r>
            <a:endParaRPr lang="en-US" sz="1900" dirty="0" smtClean="0"/>
          </a:p>
          <a:p>
            <a:pPr marL="0" indent="0">
              <a:buFontTx/>
              <a:buChar char="-"/>
            </a:pPr>
            <a:r>
              <a:rPr lang="en-ID" sz="1900" dirty="0" smtClean="0"/>
              <a:t>- Workshop </a:t>
            </a:r>
            <a:r>
              <a:rPr lang="en-ID" sz="1900" dirty="0" err="1" smtClean="0"/>
              <a:t>Ahli</a:t>
            </a:r>
            <a:r>
              <a:rPr lang="en-ID" sz="1900" dirty="0" smtClean="0"/>
              <a:t> </a:t>
            </a:r>
            <a:r>
              <a:rPr lang="en-ID" sz="1900" dirty="0" err="1" smtClean="0"/>
              <a:t>Kontrak</a:t>
            </a:r>
            <a:r>
              <a:rPr lang="en-ID" sz="1900" dirty="0" smtClean="0"/>
              <a:t> Level 5 – 2018</a:t>
            </a:r>
          </a:p>
          <a:p>
            <a:pPr marL="0" indent="0">
              <a:buFontTx/>
              <a:buChar char="-"/>
            </a:pPr>
            <a:r>
              <a:rPr lang="en-ID" sz="1900" dirty="0" smtClean="0"/>
              <a:t>- </a:t>
            </a:r>
            <a:r>
              <a:rPr lang="en-ID" sz="1900" dirty="0" err="1" smtClean="0"/>
              <a:t>Ahli</a:t>
            </a:r>
            <a:r>
              <a:rPr lang="en-ID" sz="1900" dirty="0" smtClean="0"/>
              <a:t> </a:t>
            </a:r>
            <a:r>
              <a:rPr lang="en-ID" sz="1900" dirty="0" err="1" smtClean="0"/>
              <a:t>Kontrak</a:t>
            </a:r>
            <a:r>
              <a:rPr lang="en-ID" sz="1900" dirty="0" smtClean="0"/>
              <a:t> LKPP 2018</a:t>
            </a:r>
            <a:endParaRPr lang="en-US" sz="1900" dirty="0" smtClean="0"/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US" sz="1400" dirty="0" err="1" smtClean="0"/>
              <a:t>Hobi</a:t>
            </a:r>
            <a:r>
              <a:rPr lang="en-US" sz="1400" dirty="0" smtClean="0"/>
              <a:t> : </a:t>
            </a:r>
            <a:r>
              <a:rPr lang="en-US" sz="1400" dirty="0" err="1" smtClean="0"/>
              <a:t>ngopi</a:t>
            </a:r>
            <a:r>
              <a:rPr lang="en-US" sz="1400" dirty="0" smtClean="0"/>
              <a:t>, </a:t>
            </a:r>
            <a:r>
              <a:rPr lang="en-US" sz="1400" dirty="0" err="1" smtClean="0"/>
              <a:t>makan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 smtClean="0"/>
              <a:t>olahraga</a:t>
            </a: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ID" sz="1400" dirty="0" err="1" smtClean="0"/>
              <a:t>Fb</a:t>
            </a:r>
            <a:r>
              <a:rPr lang="en-ID" sz="1400" dirty="0" smtClean="0"/>
              <a:t>: </a:t>
            </a:r>
            <a:r>
              <a:rPr lang="en-ID" sz="1400" dirty="0" err="1" smtClean="0"/>
              <a:t>gustinoviarkusuma</a:t>
            </a:r>
            <a:endParaRPr lang="en-US" sz="1400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C4A10FB-80A9-48D8-8F7B-DBF5D98031ED}" type="slidenum">
              <a:rPr lang="en-US" smtClean="0">
                <a:solidFill>
                  <a:srgbClr val="3F3F3F"/>
                </a:solidFill>
              </a:rPr>
              <a:pPr/>
              <a:t>2</a:t>
            </a:fld>
            <a:endParaRPr lang="en-US" smtClean="0">
              <a:solidFill>
                <a:srgbClr val="3F3F3F"/>
              </a:solidFill>
            </a:endParaRPr>
          </a:p>
        </p:txBody>
      </p:sp>
      <p:sp>
        <p:nvSpPr>
          <p:cNvPr id="9221" name="TextBox 9"/>
          <p:cNvSpPr txBox="1">
            <a:spLocks noChangeArrowheads="1"/>
          </p:cNvSpPr>
          <p:nvPr/>
        </p:nvSpPr>
        <p:spPr bwMode="auto">
          <a:xfrm>
            <a:off x="-53975" y="5307013"/>
            <a:ext cx="344963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400" dirty="0"/>
              <a:t>E-mail: </a:t>
            </a:r>
          </a:p>
          <a:p>
            <a:pPr algn="ctr"/>
            <a:r>
              <a:rPr lang="en-US" sz="1400" dirty="0">
                <a:hlinkClick r:id="rId3"/>
              </a:rPr>
              <a:t>gustinoviarkusuma@gmail.com</a:t>
            </a:r>
            <a:endParaRPr lang="en-US" sz="1400" dirty="0"/>
          </a:p>
          <a:p>
            <a:pPr algn="ctr"/>
            <a:endParaRPr lang="en-US" sz="1400" dirty="0"/>
          </a:p>
          <a:p>
            <a:pPr algn="ctr"/>
            <a:r>
              <a:rPr lang="en-US" sz="1400" dirty="0"/>
              <a:t>Blog: </a:t>
            </a:r>
          </a:p>
          <a:p>
            <a:pPr algn="ctr"/>
            <a:r>
              <a:rPr lang="en-US" sz="1400" dirty="0">
                <a:hlinkClick r:id="rId4"/>
              </a:rPr>
              <a:t>www.gustinoviarkusuma.wordpress.co.id</a:t>
            </a:r>
            <a:endParaRPr lang="en-US" sz="1400" dirty="0"/>
          </a:p>
          <a:p>
            <a:pPr algn="ctr"/>
            <a:endParaRPr lang="en-US" sz="1400" dirty="0"/>
          </a:p>
          <a:p>
            <a:pPr algn="ctr"/>
            <a:r>
              <a:rPr lang="en-US" sz="1400" dirty="0"/>
              <a:t>HP/WA: 082153209485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617663"/>
            <a:ext cx="3327159" cy="368935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69211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21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1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1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921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21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1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21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1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1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1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21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21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21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21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21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…LANJUTAN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(2) </a:t>
            </a:r>
            <a:r>
              <a:rPr lang="en-US" sz="2400" dirty="0" err="1"/>
              <a:t>Termasuk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Pelaksanaan</a:t>
            </a:r>
            <a:r>
              <a:rPr lang="en-US" sz="2400" dirty="0"/>
              <a:t> </a:t>
            </a:r>
            <a:r>
              <a:rPr lang="en-US" sz="2400" dirty="0" err="1"/>
              <a:t>Pemilihan</a:t>
            </a:r>
            <a:r>
              <a:rPr lang="en-US" sz="2400" dirty="0"/>
              <a:t> </a:t>
            </a:r>
            <a:r>
              <a:rPr lang="en-US" sz="2400" dirty="0" err="1"/>
              <a:t>Penyedia</a:t>
            </a:r>
            <a:r>
              <a:rPr lang="en-US" sz="2400" dirty="0"/>
              <a:t> </a:t>
            </a:r>
            <a:r>
              <a:rPr lang="en-US" sz="2400" dirty="0" err="1"/>
              <a:t>Jasa</a:t>
            </a:r>
            <a:r>
              <a:rPr lang="en-US" sz="2400" dirty="0"/>
              <a:t> </a:t>
            </a:r>
            <a:r>
              <a:rPr lang="en-US" sz="2400" dirty="0" err="1"/>
              <a:t>Konstruksi</a:t>
            </a:r>
            <a:r>
              <a:rPr lang="en-US" sz="2400" dirty="0"/>
              <a:t> </a:t>
            </a:r>
            <a:r>
              <a:rPr lang="en-US" sz="2400" dirty="0" err="1"/>
              <a:t>sebagaimana</a:t>
            </a:r>
            <a:r>
              <a:rPr lang="en-US" sz="2400" dirty="0"/>
              <a:t> </a:t>
            </a:r>
            <a:r>
              <a:rPr lang="en-US" sz="2400" dirty="0" err="1"/>
              <a:t>dimaksud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ayat</a:t>
            </a:r>
            <a:r>
              <a:rPr lang="en-US" sz="2400" dirty="0"/>
              <a:t> (1): </a:t>
            </a:r>
          </a:p>
          <a:p>
            <a:r>
              <a:rPr lang="en-US" sz="2400" dirty="0"/>
              <a:t>a. </a:t>
            </a:r>
            <a:r>
              <a:rPr lang="en-US" sz="2400" dirty="0" err="1"/>
              <a:t>pengadaan</a:t>
            </a:r>
            <a:r>
              <a:rPr lang="en-US" sz="2400" dirty="0"/>
              <a:t> </a:t>
            </a:r>
            <a:r>
              <a:rPr lang="en-US" sz="2400" dirty="0" err="1"/>
              <a:t>Jasa</a:t>
            </a:r>
            <a:r>
              <a:rPr lang="en-US" sz="2400" dirty="0"/>
              <a:t> </a:t>
            </a:r>
            <a:r>
              <a:rPr lang="en-US" sz="2400" dirty="0" err="1"/>
              <a:t>Konstruksi</a:t>
            </a:r>
            <a:r>
              <a:rPr lang="en-US" sz="2400" dirty="0"/>
              <a:t> </a:t>
            </a:r>
            <a:r>
              <a:rPr lang="en-US" sz="2400" dirty="0" err="1"/>
              <a:t>melalui</a:t>
            </a:r>
            <a:r>
              <a:rPr lang="en-US" sz="2400" dirty="0"/>
              <a:t> </a:t>
            </a:r>
            <a:r>
              <a:rPr lang="en-US" sz="2400" dirty="0" err="1"/>
              <a:t>Penyedia</a:t>
            </a:r>
            <a:r>
              <a:rPr lang="en-US" sz="2400" dirty="0"/>
              <a:t> yang </a:t>
            </a:r>
            <a:r>
              <a:rPr lang="en-US" sz="2400" dirty="0" err="1"/>
              <a:t>sebagian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seluruh</a:t>
            </a:r>
            <a:r>
              <a:rPr lang="en-US" sz="2400" dirty="0"/>
              <a:t> </a:t>
            </a:r>
            <a:r>
              <a:rPr lang="en-US" sz="2400" dirty="0" err="1"/>
              <a:t>dananya</a:t>
            </a:r>
            <a:r>
              <a:rPr lang="en-US" sz="2400" dirty="0"/>
              <a:t> </a:t>
            </a:r>
            <a:r>
              <a:rPr lang="en-US" sz="2400" dirty="0" err="1"/>
              <a:t>bersumber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pinjaman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negeri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hibah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negeri</a:t>
            </a:r>
            <a:r>
              <a:rPr lang="en-US" sz="2400" dirty="0"/>
              <a:t> yang </a:t>
            </a:r>
            <a:r>
              <a:rPr lang="en-US" sz="2400" dirty="0" err="1"/>
              <a:t>diterima</a:t>
            </a:r>
            <a:r>
              <a:rPr lang="en-US" sz="2400" dirty="0"/>
              <a:t> </a:t>
            </a:r>
            <a:r>
              <a:rPr lang="en-US" sz="2400" dirty="0" err="1"/>
              <a:t>oleh</a:t>
            </a:r>
            <a:r>
              <a:rPr lang="en-US" sz="2400" dirty="0"/>
              <a:t> </a:t>
            </a:r>
            <a:r>
              <a:rPr lang="en-US" sz="2400" dirty="0" err="1"/>
              <a:t>pemerintah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/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pemerintah</a:t>
            </a:r>
            <a:r>
              <a:rPr lang="en-US" sz="2400" dirty="0"/>
              <a:t> </a:t>
            </a:r>
            <a:r>
              <a:rPr lang="en-US" sz="2400" dirty="0" err="1"/>
              <a:t>daerah</a:t>
            </a:r>
            <a:r>
              <a:rPr lang="en-US" sz="2400" dirty="0"/>
              <a:t>; </a:t>
            </a:r>
            <a:r>
              <a:rPr lang="en-US" sz="2400" dirty="0" err="1"/>
              <a:t>dan</a:t>
            </a:r>
            <a:r>
              <a:rPr lang="en-US" sz="2400" dirty="0"/>
              <a:t>/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endParaRPr lang="en-US" sz="2400" dirty="0" smtClean="0"/>
          </a:p>
          <a:p>
            <a:r>
              <a:rPr lang="en-US" sz="2400" dirty="0"/>
              <a:t>b. </a:t>
            </a:r>
            <a:r>
              <a:rPr lang="en-US" sz="2400" dirty="0" err="1"/>
              <a:t>pengadaan</a:t>
            </a:r>
            <a:r>
              <a:rPr lang="en-US" sz="2400" dirty="0"/>
              <a:t> </a:t>
            </a:r>
            <a:r>
              <a:rPr lang="en-US" sz="2400" dirty="0" err="1"/>
              <a:t>Jasa</a:t>
            </a:r>
            <a:r>
              <a:rPr lang="en-US" sz="2400" dirty="0"/>
              <a:t> </a:t>
            </a:r>
            <a:r>
              <a:rPr lang="en-US" sz="2400" dirty="0" err="1"/>
              <a:t>Konstruksi</a:t>
            </a:r>
            <a:r>
              <a:rPr lang="en-US" sz="2400" dirty="0"/>
              <a:t> </a:t>
            </a:r>
            <a:r>
              <a:rPr lang="en-US" sz="2400" dirty="0" err="1"/>
              <a:t>melalui</a:t>
            </a:r>
            <a:r>
              <a:rPr lang="en-US" sz="2400" dirty="0"/>
              <a:t> </a:t>
            </a:r>
            <a:r>
              <a:rPr lang="en-US" sz="2400" dirty="0" err="1"/>
              <a:t>Penyedia</a:t>
            </a:r>
            <a:r>
              <a:rPr lang="en-US" sz="2400" dirty="0"/>
              <a:t> yang </a:t>
            </a:r>
            <a:r>
              <a:rPr lang="en-US" sz="2400" dirty="0" err="1"/>
              <a:t>sebagian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seluruhnya</a:t>
            </a:r>
            <a:r>
              <a:rPr lang="en-US" sz="2400" dirty="0"/>
              <a:t> </a:t>
            </a:r>
            <a:r>
              <a:rPr lang="en-US" sz="2400" dirty="0" err="1"/>
              <a:t>dibiayai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pinjaman</a:t>
            </a:r>
            <a:r>
              <a:rPr lang="en-US" sz="2400" dirty="0"/>
              <a:t> </a:t>
            </a:r>
            <a:r>
              <a:rPr lang="en-US" sz="2400" dirty="0" err="1"/>
              <a:t>luar</a:t>
            </a:r>
            <a:r>
              <a:rPr lang="en-US" sz="2400" dirty="0"/>
              <a:t> </a:t>
            </a:r>
            <a:r>
              <a:rPr lang="en-US" sz="2400" dirty="0" err="1"/>
              <a:t>negeri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hibah</a:t>
            </a:r>
            <a:r>
              <a:rPr lang="en-US" sz="2400" dirty="0"/>
              <a:t> </a:t>
            </a:r>
            <a:r>
              <a:rPr lang="en-US" sz="2400" dirty="0" err="1"/>
              <a:t>luar</a:t>
            </a:r>
            <a:r>
              <a:rPr lang="en-US" sz="2400" dirty="0"/>
              <a:t> </a:t>
            </a:r>
            <a:r>
              <a:rPr lang="en-US" sz="2400" dirty="0" err="1"/>
              <a:t>negeri</a:t>
            </a:r>
            <a:r>
              <a:rPr lang="en-US" sz="2400" dirty="0"/>
              <a:t>, </a:t>
            </a:r>
            <a:r>
              <a:rPr lang="en-US" sz="2400" dirty="0" err="1"/>
              <a:t>kecuali</a:t>
            </a:r>
            <a:r>
              <a:rPr lang="en-US" sz="2400" dirty="0"/>
              <a:t> </a:t>
            </a:r>
            <a:r>
              <a:rPr lang="en-US" sz="2400" dirty="0" err="1"/>
              <a:t>diatur</a:t>
            </a:r>
            <a:r>
              <a:rPr lang="en-US" sz="2400" dirty="0"/>
              <a:t> lain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perjanjian</a:t>
            </a:r>
            <a:r>
              <a:rPr lang="en-US" sz="2400" dirty="0"/>
              <a:t> </a:t>
            </a:r>
            <a:r>
              <a:rPr lang="en-US" sz="2400" dirty="0" err="1"/>
              <a:t>pinjaman</a:t>
            </a:r>
            <a:r>
              <a:rPr lang="en-US" sz="2400" dirty="0"/>
              <a:t> </a:t>
            </a:r>
            <a:r>
              <a:rPr lang="en-US" sz="2400" dirty="0" err="1"/>
              <a:t>luar</a:t>
            </a:r>
            <a:r>
              <a:rPr lang="en-US" sz="2400" dirty="0"/>
              <a:t> </a:t>
            </a:r>
            <a:r>
              <a:rPr lang="en-US" sz="2400" dirty="0" err="1"/>
              <a:t>negeri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perjanjian</a:t>
            </a:r>
            <a:r>
              <a:rPr lang="en-US" sz="2400" dirty="0"/>
              <a:t> </a:t>
            </a:r>
            <a:r>
              <a:rPr lang="en-US" sz="2400" dirty="0" err="1"/>
              <a:t>hibah</a:t>
            </a:r>
            <a:r>
              <a:rPr lang="en-US" sz="2400" dirty="0"/>
              <a:t> </a:t>
            </a:r>
            <a:r>
              <a:rPr lang="en-US" sz="2400" dirty="0" err="1"/>
              <a:t>luar</a:t>
            </a:r>
            <a:r>
              <a:rPr lang="en-US" sz="2400" dirty="0"/>
              <a:t> </a:t>
            </a:r>
            <a:r>
              <a:rPr lang="en-US" sz="2400" dirty="0" err="1"/>
              <a:t>negeri</a:t>
            </a:r>
            <a:r>
              <a:rPr lang="en-US" sz="2400" dirty="0"/>
              <a:t>. </a:t>
            </a:r>
          </a:p>
          <a:p>
            <a:endParaRPr lang="en-US" dirty="0"/>
          </a:p>
          <a:p>
            <a:pPr marL="119062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24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…LANJUTAN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(4) </a:t>
            </a:r>
            <a:r>
              <a:rPr lang="en-US" dirty="0" err="1"/>
              <a:t>Peraturan</a:t>
            </a:r>
            <a:r>
              <a:rPr lang="en-US" dirty="0"/>
              <a:t> </a:t>
            </a:r>
            <a:r>
              <a:rPr lang="en-US" dirty="0" err="1"/>
              <a:t>Menteri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acuan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pemerintah</a:t>
            </a:r>
            <a:r>
              <a:rPr lang="en-US" dirty="0"/>
              <a:t> </a:t>
            </a:r>
            <a:r>
              <a:rPr lang="en-US" dirty="0" err="1"/>
              <a:t>daerah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menyusun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pengadaan</a:t>
            </a:r>
            <a:r>
              <a:rPr lang="en-US" dirty="0"/>
              <a:t> </a:t>
            </a:r>
            <a:r>
              <a:rPr lang="en-US" dirty="0" err="1"/>
              <a:t>Jasa</a:t>
            </a:r>
            <a:r>
              <a:rPr lang="en-US" dirty="0"/>
              <a:t> </a:t>
            </a:r>
            <a:r>
              <a:rPr lang="en-US" dirty="0" err="1"/>
              <a:t>Konstruksi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Penyedia</a:t>
            </a:r>
            <a:r>
              <a:rPr lang="en-US" dirty="0"/>
              <a:t>. </a:t>
            </a:r>
          </a:p>
          <a:p>
            <a:pPr marL="11906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93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PERMEN PU 7 TAHUN 2019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3016" t="18749" r="27745" b="15626"/>
          <a:stretch/>
        </p:blipFill>
        <p:spPr>
          <a:xfrm>
            <a:off x="685800" y="1408176"/>
            <a:ext cx="7848599" cy="48402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05000" y="3962400"/>
            <a:ext cx="6096000" cy="1143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410199" y="5181600"/>
            <a:ext cx="2672687" cy="838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76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0132" t="12500" r="21303" b="29166"/>
          <a:stretch/>
        </p:blipFill>
        <p:spPr>
          <a:xfrm>
            <a:off x="682388" y="1954212"/>
            <a:ext cx="8004412" cy="4267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52600" y="4876800"/>
            <a:ext cx="5943600" cy="134461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88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8332" t="16667" r="36530" b="19792"/>
          <a:stretch/>
        </p:blipFill>
        <p:spPr>
          <a:xfrm>
            <a:off x="457200" y="1905000"/>
            <a:ext cx="4572000" cy="4495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2475" t="18749" r="38287" b="11459"/>
          <a:stretch/>
        </p:blipFill>
        <p:spPr>
          <a:xfrm>
            <a:off x="4572001" y="1724167"/>
            <a:ext cx="4267200" cy="437183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0" y="5257799"/>
            <a:ext cx="3886200" cy="88885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00600" y="4639101"/>
            <a:ext cx="1719618" cy="60959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26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smtClean="0"/>
              <a:t>DEFINISI JASA KONSULTANSI KONSTRUKSI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4861" t="21875" r="18375" b="9375"/>
          <a:stretch/>
        </p:blipFill>
        <p:spPr>
          <a:xfrm>
            <a:off x="24148" y="1323121"/>
            <a:ext cx="9448801" cy="5029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" y="3441770"/>
            <a:ext cx="3886200" cy="88885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4697278"/>
            <a:ext cx="2590800" cy="88885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05600" y="3783734"/>
            <a:ext cx="2438400" cy="208366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75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smtClean="0"/>
              <a:t>SEGMENTASI PEMAKETAN JASA KONSULTANSI KONSTRUKSI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8960" t="20833" r="22474" b="9375"/>
          <a:stretch/>
        </p:blipFill>
        <p:spPr>
          <a:xfrm>
            <a:off x="1" y="1295400"/>
            <a:ext cx="8763000" cy="5105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28800" y="3441770"/>
            <a:ext cx="2743200" cy="295903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43600" y="2971800"/>
            <a:ext cx="2743200" cy="3429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18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LANJUTAN….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718" t="21874" r="23646" b="8334"/>
          <a:stretch/>
        </p:blipFill>
        <p:spPr>
          <a:xfrm>
            <a:off x="-304800" y="1371600"/>
            <a:ext cx="9144001" cy="5257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96001" y="1774825"/>
            <a:ext cx="2743200" cy="12731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31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ISI DOKUMEN KUALIFIKASI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808" t="22580" r="17586" b="9883"/>
          <a:stretch/>
        </p:blipFill>
        <p:spPr>
          <a:xfrm>
            <a:off x="533401" y="1524000"/>
            <a:ext cx="8610600" cy="4800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33600" y="2133600"/>
            <a:ext cx="6781801" cy="3048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75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EVALUASI KUALIFIKASI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4276" t="22917" r="13689" b="14583"/>
          <a:stretch/>
        </p:blipFill>
        <p:spPr>
          <a:xfrm>
            <a:off x="76200" y="1417835"/>
            <a:ext cx="9372601" cy="4572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33601" y="2438400"/>
            <a:ext cx="2209799" cy="20574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43400" y="3921703"/>
            <a:ext cx="4419600" cy="164089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37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err="1" smtClean="0"/>
              <a:t>Beberapa</a:t>
            </a:r>
            <a:r>
              <a:rPr lang="en-ID" dirty="0" smtClean="0"/>
              <a:t> </a:t>
            </a:r>
            <a:r>
              <a:rPr lang="en-ID" dirty="0" err="1" smtClean="0"/>
              <a:t>pengalaman</a:t>
            </a:r>
            <a:r>
              <a:rPr lang="en-ID" dirty="0" smtClean="0"/>
              <a:t> </a:t>
            </a:r>
            <a:r>
              <a:rPr lang="en-ID" dirty="0" err="1" smtClean="0"/>
              <a:t>sebagai</a:t>
            </a:r>
            <a:r>
              <a:rPr lang="en-ID" dirty="0" smtClean="0"/>
              <a:t> </a:t>
            </a:r>
            <a:r>
              <a:rPr lang="en-ID" dirty="0" err="1" smtClean="0"/>
              <a:t>Pokja</a:t>
            </a:r>
            <a:r>
              <a:rPr lang="en-ID" dirty="0" smtClean="0"/>
              <a:t> ULP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3773" t="11978" r="11321" b="8436"/>
          <a:stretch/>
        </p:blipFill>
        <p:spPr>
          <a:xfrm>
            <a:off x="304800" y="1828800"/>
            <a:ext cx="3657600" cy="3352800"/>
          </a:xfrm>
          <a:prstGeom prst="rect">
            <a:avLst/>
          </a:prstGeom>
        </p:spPr>
      </p:pic>
      <p:pic>
        <p:nvPicPr>
          <p:cNvPr id="8" name="Content Placeholder 4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24528" t="11022" r="24528" b="8857"/>
          <a:stretch/>
        </p:blipFill>
        <p:spPr>
          <a:xfrm>
            <a:off x="3657600" y="1773936"/>
            <a:ext cx="5562600" cy="432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22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PEMBUKTIAN KUALIFIKASI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7789" t="20834" r="20717" b="8333"/>
          <a:stretch/>
        </p:blipFill>
        <p:spPr>
          <a:xfrm>
            <a:off x="76201" y="1295400"/>
            <a:ext cx="8915400" cy="5181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53200" y="2362200"/>
            <a:ext cx="2286000" cy="380999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68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err="1" smtClean="0"/>
              <a:t>Wakil</a:t>
            </a:r>
            <a:r>
              <a:rPr lang="en-ID" dirty="0" smtClean="0"/>
              <a:t> </a:t>
            </a:r>
            <a:r>
              <a:rPr lang="en-ID" dirty="0" err="1" smtClean="0"/>
              <a:t>peserta</a:t>
            </a:r>
            <a:r>
              <a:rPr lang="en-ID" dirty="0" smtClean="0"/>
              <a:t> </a:t>
            </a:r>
            <a:r>
              <a:rPr lang="en-ID" dirty="0" err="1" smtClean="0"/>
              <a:t>saat</a:t>
            </a:r>
            <a:r>
              <a:rPr lang="en-ID" dirty="0" smtClean="0"/>
              <a:t> </a:t>
            </a:r>
            <a:r>
              <a:rPr lang="en-ID" dirty="0" err="1" smtClean="0"/>
              <a:t>Pembuktian</a:t>
            </a:r>
            <a:r>
              <a:rPr lang="en-ID" dirty="0" smtClean="0"/>
              <a:t> </a:t>
            </a:r>
            <a:r>
              <a:rPr lang="en-ID" dirty="0" err="1" smtClean="0"/>
              <a:t>Kualifikasi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888" t="23959" r="25403" b="11458"/>
          <a:stretch/>
        </p:blipFill>
        <p:spPr>
          <a:xfrm>
            <a:off x="1" y="1295400"/>
            <a:ext cx="9372600" cy="5562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11033" y="3581400"/>
            <a:ext cx="2286000" cy="1371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0" y="4305299"/>
            <a:ext cx="2286000" cy="24542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24085" y="4403725"/>
            <a:ext cx="2119915" cy="24542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49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9546" t="21875" r="21889" b="11459"/>
          <a:stretch/>
        </p:blipFill>
        <p:spPr>
          <a:xfrm>
            <a:off x="609599" y="1371600"/>
            <a:ext cx="8534401" cy="4876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712845" y="2582862"/>
            <a:ext cx="2119915" cy="24542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98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err="1" smtClean="0"/>
              <a:t>Daftar</a:t>
            </a:r>
            <a:r>
              <a:rPr lang="en-ID" dirty="0" smtClean="0"/>
              <a:t> </a:t>
            </a:r>
            <a:r>
              <a:rPr lang="en-ID" dirty="0" err="1" smtClean="0"/>
              <a:t>pendek</a:t>
            </a:r>
            <a:r>
              <a:rPr lang="en-ID" dirty="0" smtClean="0"/>
              <a:t> (&gt;</a:t>
            </a:r>
            <a:r>
              <a:rPr lang="en-ID" dirty="0" err="1" smtClean="0"/>
              <a:t>Pembuktian</a:t>
            </a:r>
            <a:r>
              <a:rPr lang="en-ID" dirty="0" smtClean="0"/>
              <a:t> </a:t>
            </a:r>
            <a:r>
              <a:rPr lang="en-ID" dirty="0" err="1" smtClean="0"/>
              <a:t>Kualifikasi</a:t>
            </a:r>
            <a:r>
              <a:rPr lang="en-ID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8960" t="27083" r="18375" b="10417"/>
          <a:stretch/>
        </p:blipFill>
        <p:spPr>
          <a:xfrm>
            <a:off x="381000" y="1524000"/>
            <a:ext cx="8915400" cy="48768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209800" y="3657600"/>
            <a:ext cx="2286000" cy="24542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629400" y="3810000"/>
            <a:ext cx="2286000" cy="21494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0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132" t="21874" r="23060" b="8334"/>
          <a:stretch/>
        </p:blipFill>
        <p:spPr>
          <a:xfrm>
            <a:off x="304801" y="1143000"/>
            <a:ext cx="8534400" cy="533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26368" y="1938337"/>
            <a:ext cx="2286000" cy="133826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02757" y="4724400"/>
            <a:ext cx="2286000" cy="133826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09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Lembar</a:t>
            </a:r>
            <a:r>
              <a:rPr lang="en-ID" dirty="0" smtClean="0"/>
              <a:t> data </a:t>
            </a:r>
            <a:r>
              <a:rPr lang="en-ID" dirty="0" err="1" smtClean="0"/>
              <a:t>kualifikasi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618" t="22917" r="20132" b="8334"/>
          <a:stretch/>
        </p:blipFill>
        <p:spPr>
          <a:xfrm>
            <a:off x="152401" y="1447800"/>
            <a:ext cx="86868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82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Persyaratan</a:t>
            </a:r>
            <a:r>
              <a:rPr lang="en-ID" dirty="0" smtClean="0"/>
              <a:t> </a:t>
            </a:r>
            <a:r>
              <a:rPr lang="en-ID" dirty="0" err="1" smtClean="0"/>
              <a:t>Adm</a:t>
            </a:r>
            <a:r>
              <a:rPr lang="en-ID" dirty="0" smtClean="0"/>
              <a:t> </a:t>
            </a:r>
            <a:r>
              <a:rPr lang="en-ID" dirty="0" err="1" smtClean="0"/>
              <a:t>Kualifikasi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619" t="20833" r="20717" b="7292"/>
          <a:stretch/>
        </p:blipFill>
        <p:spPr>
          <a:xfrm>
            <a:off x="1" y="1408176"/>
            <a:ext cx="9144000" cy="51450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26368" y="3276600"/>
            <a:ext cx="2286000" cy="2514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14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smtClean="0"/>
              <a:t>KETENTUAN SERTIFIKAT BADAN USAHA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882" t="22580" r="16660" b="9883"/>
          <a:stretch/>
        </p:blipFill>
        <p:spPr>
          <a:xfrm>
            <a:off x="228601" y="1295400"/>
            <a:ext cx="8991599" cy="5410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43400" y="2133600"/>
            <a:ext cx="4648200" cy="3276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8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LANJUTAN…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3689" t="21875" r="16618" b="9375"/>
          <a:stretch/>
        </p:blipFill>
        <p:spPr>
          <a:xfrm>
            <a:off x="-228600" y="1408176"/>
            <a:ext cx="9753600" cy="5029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343400" y="4038600"/>
            <a:ext cx="4648200" cy="1219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31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TENAGA TETAP KUALIFIKASI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446" t="19791" r="17789" b="11459"/>
          <a:stretch/>
        </p:blipFill>
        <p:spPr>
          <a:xfrm>
            <a:off x="1" y="1219200"/>
            <a:ext cx="8915400" cy="5029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05000" y="3352800"/>
            <a:ext cx="2362200" cy="2895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400800" y="3321676"/>
            <a:ext cx="2249510" cy="2895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67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38044"/>
            <a:ext cx="4038600" cy="2895599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52243"/>
            <a:ext cx="4038600" cy="2133600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060" y="4267200"/>
            <a:ext cx="409774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99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ID" sz="3600" dirty="0" smtClean="0"/>
              <a:t>PENGALAMAN PEKERJAAN SEJENIS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0175" t="22917" r="15447" b="9375"/>
          <a:stretch/>
        </p:blipFill>
        <p:spPr>
          <a:xfrm>
            <a:off x="-228600" y="1066800"/>
            <a:ext cx="9408017" cy="5334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088523" y="1600200"/>
            <a:ext cx="2362200" cy="16764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0" y="1524258"/>
            <a:ext cx="4361109" cy="16764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114800" y="4800600"/>
            <a:ext cx="4818309" cy="609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01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LANJUTAN….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0762" t="20833" r="15446" b="20834"/>
          <a:stretch/>
        </p:blipFill>
        <p:spPr>
          <a:xfrm>
            <a:off x="228599" y="1524000"/>
            <a:ext cx="8839201" cy="4876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11756" y="4038600"/>
            <a:ext cx="6375043" cy="20574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53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7204" t="19792" r="20131" b="9375"/>
          <a:stretch/>
        </p:blipFill>
        <p:spPr>
          <a:xfrm>
            <a:off x="-76199" y="1219200"/>
            <a:ext cx="9372600" cy="5181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477000" y="1680394"/>
            <a:ext cx="2666999" cy="8921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7000" y="2850383"/>
            <a:ext cx="2666999" cy="57861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77001" y="3925939"/>
            <a:ext cx="2514600" cy="247486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59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Evaluasi</a:t>
            </a:r>
            <a:r>
              <a:rPr lang="en-ID" dirty="0" smtClean="0"/>
              <a:t> </a:t>
            </a:r>
            <a:r>
              <a:rPr lang="en-ID" dirty="0" err="1" smtClean="0"/>
              <a:t>teknis</a:t>
            </a:r>
            <a:r>
              <a:rPr lang="en-ID" dirty="0" smtClean="0"/>
              <a:t> </a:t>
            </a:r>
            <a:r>
              <a:rPr lang="en-ID" dirty="0" err="1" smtClean="0"/>
              <a:t>kualifikasi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546" t="22917" r="23646" b="9375"/>
          <a:stretch/>
        </p:blipFill>
        <p:spPr>
          <a:xfrm>
            <a:off x="152401" y="1447800"/>
            <a:ext cx="89916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10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8375" t="20833" r="21889" b="9375"/>
          <a:stretch/>
        </p:blipFill>
        <p:spPr>
          <a:xfrm>
            <a:off x="-380999" y="1295400"/>
            <a:ext cx="9296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62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546" t="19792" r="23061" b="8334"/>
          <a:stretch/>
        </p:blipFill>
        <p:spPr>
          <a:xfrm>
            <a:off x="304801" y="1219200"/>
            <a:ext cx="86868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12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Evaluasi</a:t>
            </a:r>
            <a:r>
              <a:rPr lang="en-ID" dirty="0" smtClean="0"/>
              <a:t> </a:t>
            </a:r>
            <a:r>
              <a:rPr lang="en-ID" dirty="0" err="1" smtClean="0"/>
              <a:t>teknis</a:t>
            </a:r>
            <a:r>
              <a:rPr lang="en-ID" dirty="0" smtClean="0"/>
              <a:t> (</a:t>
            </a:r>
            <a:r>
              <a:rPr lang="en-ID" dirty="0" err="1" smtClean="0"/>
              <a:t>urutan</a:t>
            </a:r>
            <a:r>
              <a:rPr lang="en-ID" dirty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446" t="22917" r="18961" b="13542"/>
          <a:stretch/>
        </p:blipFill>
        <p:spPr>
          <a:xfrm>
            <a:off x="0" y="1295400"/>
            <a:ext cx="9525000" cy="5562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91300" y="3048001"/>
            <a:ext cx="2514600" cy="1219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54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kesimpulan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38150" lvl="1" indent="-319088">
              <a:spcBef>
                <a:spcPct val="0"/>
              </a:spcBef>
              <a:buClr>
                <a:schemeClr val="accent1"/>
              </a:buClr>
              <a:buSzPct val="80000"/>
              <a:buFont typeface="Wingdings 2" charset="0"/>
              <a:buChar char=""/>
            </a:pPr>
            <a:r>
              <a:rPr lang="id-ID" sz="2400" dirty="0"/>
              <a:t>Semua peserta yang lulus pembuktian kualifikasi dimasukkan oleh Pokja Pemilihan ke dalam Daftar Pendek (</a:t>
            </a:r>
            <a:r>
              <a:rPr lang="id-ID" sz="2400" i="1" dirty="0"/>
              <a:t>shortlist</a:t>
            </a:r>
            <a:r>
              <a:rPr lang="id-ID" sz="2400" dirty="0"/>
              <a:t>) berdasarkan urutan terbaik pertama sampai ketujuh (atau dapat kurang dari 7 (tujuh) sesuai urutan yang ada</a:t>
            </a:r>
            <a:r>
              <a:rPr lang="id-ID" sz="2400" dirty="0" smtClean="0"/>
              <a:t>).</a:t>
            </a:r>
            <a:endParaRPr lang="en-ID" sz="2400" dirty="0" smtClean="0"/>
          </a:p>
          <a:p>
            <a:pPr marL="119062" lvl="1" indent="0">
              <a:spcBef>
                <a:spcPct val="0"/>
              </a:spcBef>
              <a:buClr>
                <a:schemeClr val="accent1"/>
              </a:buClr>
              <a:buSzPct val="80000"/>
              <a:buNone/>
            </a:pPr>
            <a:endParaRPr lang="en-ID" sz="2400" dirty="0" smtClean="0"/>
          </a:p>
          <a:p>
            <a:pPr marL="438150" lvl="1" indent="-319088">
              <a:spcBef>
                <a:spcPct val="0"/>
              </a:spcBef>
              <a:buClr>
                <a:schemeClr val="accent1"/>
              </a:buClr>
              <a:buSzPct val="80000"/>
              <a:buFont typeface="Wingdings 2" charset="0"/>
              <a:buChar char=""/>
            </a:pPr>
            <a:r>
              <a:rPr lang="id-ID" sz="2400" dirty="0" smtClean="0"/>
              <a:t>Daftar </a:t>
            </a:r>
            <a:r>
              <a:rPr lang="id-ID" sz="2400" dirty="0"/>
              <a:t>Pendek (</a:t>
            </a:r>
            <a:r>
              <a:rPr lang="id-ID" sz="2400" i="1" dirty="0"/>
              <a:t>shortlist</a:t>
            </a:r>
            <a:r>
              <a:rPr lang="id-ID" sz="2400" dirty="0"/>
              <a:t>) peserta Seleksi Jasa Konsultansi Konstruksi paling kurang 3 (tiga) peserta yang telah lulus pembuktian kualifikasi</a:t>
            </a:r>
            <a:r>
              <a:rPr lang="id-ID" sz="2400" dirty="0" smtClean="0"/>
              <a:t>.</a:t>
            </a:r>
            <a:endParaRPr lang="en-ID" sz="2400" dirty="0" smtClean="0"/>
          </a:p>
          <a:p>
            <a:pPr marL="438150" lvl="1" indent="-319088">
              <a:spcBef>
                <a:spcPct val="0"/>
              </a:spcBef>
              <a:buClr>
                <a:schemeClr val="accent1"/>
              </a:buClr>
              <a:buSzPct val="80000"/>
              <a:buFont typeface="Wingdings 2" charset="0"/>
              <a:buChar char=""/>
            </a:pPr>
            <a:endParaRPr lang="en-US" sz="2400" dirty="0"/>
          </a:p>
          <a:p>
            <a:pPr marL="438150" lvl="1" indent="-319088">
              <a:spcBef>
                <a:spcPct val="0"/>
              </a:spcBef>
              <a:buClr>
                <a:schemeClr val="accent1"/>
              </a:buClr>
              <a:buSzPct val="80000"/>
              <a:buFont typeface="Wingdings 2" charset="0"/>
              <a:buChar char=""/>
            </a:pPr>
            <a:r>
              <a:rPr lang="en-US" sz="2400" dirty="0" err="1" smtClean="0"/>
              <a:t>Semua</a:t>
            </a:r>
            <a:r>
              <a:rPr lang="en-US" sz="2400" dirty="0" smtClean="0"/>
              <a:t> </a:t>
            </a:r>
            <a:r>
              <a:rPr lang="en-US" sz="2400" dirty="0" err="1"/>
              <a:t>pelaku</a:t>
            </a:r>
            <a:r>
              <a:rPr lang="en-US" sz="2400" dirty="0"/>
              <a:t> </a:t>
            </a:r>
            <a:r>
              <a:rPr lang="en-US" sz="2400" dirty="0" err="1"/>
              <a:t>usaha</a:t>
            </a:r>
            <a:r>
              <a:rPr lang="en-US" sz="2400" dirty="0"/>
              <a:t> yang </a:t>
            </a:r>
            <a:r>
              <a:rPr lang="en-US" sz="2400" dirty="0" err="1"/>
              <a:t>tercantum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b="1" dirty="0" err="1" smtClean="0"/>
              <a:t>Daftar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Pendek</a:t>
            </a:r>
            <a:r>
              <a:rPr lang="en-US" sz="2400" b="1" dirty="0" smtClean="0"/>
              <a:t>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peserta</a:t>
            </a:r>
            <a:r>
              <a:rPr lang="en-US" sz="2400" dirty="0" smtClean="0"/>
              <a:t> </a:t>
            </a:r>
            <a:r>
              <a:rPr lang="en-US" sz="2400" dirty="0" err="1" smtClean="0"/>
              <a:t>seleksi</a:t>
            </a:r>
            <a:r>
              <a:rPr lang="en-US" sz="2400" dirty="0" smtClean="0"/>
              <a:t> (IKP 3 </a:t>
            </a:r>
            <a:r>
              <a:rPr lang="en-US" sz="2400" dirty="0" err="1" smtClean="0"/>
              <a:t>Dokumen</a:t>
            </a:r>
            <a:r>
              <a:rPr lang="en-US" sz="2400" dirty="0" smtClean="0"/>
              <a:t> </a:t>
            </a:r>
            <a:r>
              <a:rPr lang="en-US" sz="2400" dirty="0" err="1" smtClean="0"/>
              <a:t>Seleksi</a:t>
            </a:r>
            <a:r>
              <a:rPr lang="en-US" sz="2400" dirty="0"/>
              <a:t>)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diundang</a:t>
            </a:r>
            <a:r>
              <a:rPr lang="en-US" sz="2400" dirty="0" smtClean="0"/>
              <a:t> </a:t>
            </a:r>
            <a:r>
              <a:rPr lang="en-US" sz="2400" dirty="0" err="1" smtClean="0"/>
              <a:t>melalui</a:t>
            </a:r>
            <a:r>
              <a:rPr lang="en-US" sz="2400" dirty="0" smtClean="0"/>
              <a:t> </a:t>
            </a:r>
            <a:r>
              <a:rPr lang="en-US" sz="2400" dirty="0" err="1"/>
              <a:t>aplikasi</a:t>
            </a:r>
            <a:r>
              <a:rPr lang="en-US" sz="2400" dirty="0"/>
              <a:t> SPSE </a:t>
            </a:r>
          </a:p>
          <a:p>
            <a:pPr marL="438150" lvl="1" indent="-319088">
              <a:spcBef>
                <a:spcPct val="0"/>
              </a:spcBef>
              <a:buClr>
                <a:schemeClr val="accent1"/>
              </a:buClr>
              <a:buSzPct val="80000"/>
              <a:buFont typeface="Wingdings 2" charset="0"/>
              <a:buChar char=""/>
            </a:pPr>
            <a:endParaRPr lang="en-US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18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…..</a:t>
            </a:r>
            <a:r>
              <a:rPr lang="en-ID" dirty="0" err="1" smtClean="0"/>
              <a:t>lanjutan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69" t="14344" r="17586" b="4942"/>
          <a:stretch/>
        </p:blipFill>
        <p:spPr>
          <a:xfrm>
            <a:off x="685801" y="1408176"/>
            <a:ext cx="8361348" cy="476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80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D" dirty="0" smtClean="0"/>
          </a:p>
          <a:p>
            <a:endParaRPr lang="en-ID" dirty="0"/>
          </a:p>
          <a:p>
            <a:endParaRPr lang="en-ID" dirty="0" smtClean="0"/>
          </a:p>
          <a:p>
            <a:pPr marL="119062" indent="0" algn="ctr">
              <a:buNone/>
            </a:pPr>
            <a:r>
              <a:rPr lang="en-ID" sz="4800" b="1" dirty="0" smtClean="0"/>
              <a:t>SIMULASI DOKUMEN KUALIFIKASI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34792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smtClean="0"/>
              <a:t>SERTIFIKAT LULUS </a:t>
            </a:r>
            <a:r>
              <a:rPr lang="en-ID" dirty="0" err="1" smtClean="0"/>
              <a:t>ToT</a:t>
            </a:r>
            <a:r>
              <a:rPr lang="en-ID" dirty="0" smtClean="0"/>
              <a:t> DAN </a:t>
            </a:r>
            <a:r>
              <a:rPr lang="en-ID" dirty="0" err="1" smtClean="0"/>
              <a:t>Pemberi</a:t>
            </a:r>
            <a:r>
              <a:rPr lang="en-ID" dirty="0" smtClean="0"/>
              <a:t> </a:t>
            </a:r>
            <a:r>
              <a:rPr lang="en-ID" dirty="0" err="1" smtClean="0"/>
              <a:t>Keterangan</a:t>
            </a:r>
            <a:r>
              <a:rPr lang="en-ID" dirty="0" smtClean="0"/>
              <a:t> </a:t>
            </a:r>
            <a:r>
              <a:rPr lang="en-ID" dirty="0" err="1" smtClean="0"/>
              <a:t>Ahli</a:t>
            </a:r>
            <a:r>
              <a:rPr lang="en-ID" dirty="0" smtClean="0"/>
              <a:t> LKPP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32075" t="11022" r="26415" b="1724"/>
          <a:stretch/>
        </p:blipFill>
        <p:spPr>
          <a:xfrm>
            <a:off x="609600" y="1696212"/>
            <a:ext cx="3675186" cy="4779264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78" r="4594" b="-69"/>
          <a:stretch/>
        </p:blipFill>
        <p:spPr>
          <a:xfrm>
            <a:off x="4800600" y="1696212"/>
            <a:ext cx="3886199" cy="4779264"/>
          </a:xfrm>
        </p:spPr>
      </p:pic>
      <p:sp>
        <p:nvSpPr>
          <p:cNvPr id="6" name="Rectangle 5"/>
          <p:cNvSpPr/>
          <p:nvPr/>
        </p:nvSpPr>
        <p:spPr>
          <a:xfrm>
            <a:off x="5105399" y="3962400"/>
            <a:ext cx="35814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40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err="1" smtClean="0">
                <a:ea typeface="ＭＳ Ｐゴシック" charset="0"/>
              </a:rPr>
              <a:t>Biodata</a:t>
            </a:r>
            <a:r>
              <a:rPr lang="en-US" dirty="0" smtClean="0">
                <a:ea typeface="ＭＳ Ｐゴシック" charset="0"/>
              </a:rPr>
              <a:t> </a:t>
            </a:r>
            <a:r>
              <a:rPr lang="en-US" dirty="0" err="1" smtClean="0">
                <a:ea typeface="ＭＳ Ｐゴシック" charset="0"/>
              </a:rPr>
              <a:t>Narasumber</a:t>
            </a:r>
            <a:endParaRPr lang="en-US" dirty="0">
              <a:ea typeface="ＭＳ Ｐゴシック" charset="0"/>
            </a:endParaRPr>
          </a:p>
        </p:txBody>
      </p:sp>
      <p:sp>
        <p:nvSpPr>
          <p:cNvPr id="9219" name="Content Placeholder 5"/>
          <p:cNvSpPr>
            <a:spLocks noGrp="1"/>
          </p:cNvSpPr>
          <p:nvPr>
            <p:ph sz="half" idx="2"/>
          </p:nvPr>
        </p:nvSpPr>
        <p:spPr>
          <a:xfrm>
            <a:off x="3657600" y="1617663"/>
            <a:ext cx="5018088" cy="513397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1600" dirty="0" err="1" smtClean="0"/>
              <a:t>Nama</a:t>
            </a:r>
            <a:r>
              <a:rPr lang="en-US" sz="1600" dirty="0" smtClean="0"/>
              <a:t> </a:t>
            </a:r>
            <a:r>
              <a:rPr lang="en-US" sz="1600" dirty="0" err="1" smtClean="0"/>
              <a:t>Lengkap</a:t>
            </a:r>
            <a:r>
              <a:rPr lang="en-US" sz="1600" dirty="0" smtClean="0"/>
              <a:t>: </a:t>
            </a:r>
            <a:r>
              <a:rPr lang="en-US" sz="1400" b="1" dirty="0"/>
              <a:t>GUSTI NOVIAR KUSUMA, ST, </a:t>
            </a:r>
            <a:r>
              <a:rPr lang="en-US" sz="1400" b="1" dirty="0" err="1"/>
              <a:t>CCmS</a:t>
            </a:r>
            <a:r>
              <a:rPr lang="en-US" sz="1400" b="1" dirty="0"/>
              <a:t>.</a:t>
            </a:r>
          </a:p>
          <a:p>
            <a:pPr marL="0" indent="0">
              <a:buNone/>
            </a:pPr>
            <a:r>
              <a:rPr lang="en-US" sz="1600" b="1" dirty="0"/>
              <a:t>	Certified Contract Management Specialist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en-US" sz="1400" dirty="0" smtClean="0"/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400" dirty="0" err="1" smtClean="0"/>
              <a:t>Tempat</a:t>
            </a:r>
            <a:r>
              <a:rPr lang="en-US" sz="1400" dirty="0" smtClean="0"/>
              <a:t>/</a:t>
            </a:r>
            <a:r>
              <a:rPr lang="en-US" sz="1400" dirty="0" err="1" smtClean="0"/>
              <a:t>Tgl</a:t>
            </a:r>
            <a:r>
              <a:rPr lang="en-US" sz="1400" dirty="0" smtClean="0"/>
              <a:t> </a:t>
            </a:r>
            <a:r>
              <a:rPr lang="en-US" sz="1400" dirty="0" err="1" smtClean="0"/>
              <a:t>Lahir</a:t>
            </a:r>
            <a:r>
              <a:rPr lang="en-US" sz="1400" dirty="0" smtClean="0"/>
              <a:t>: BANJARMASIN, 15 NOVEMBER 1986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400" dirty="0" err="1" smtClean="0"/>
              <a:t>Pekerjaan</a:t>
            </a:r>
            <a:r>
              <a:rPr lang="en-US" sz="1400" dirty="0" smtClean="0"/>
              <a:t>: PEGAWAI NEGERI SIPIL (PNS)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en-US" sz="1400" dirty="0" smtClean="0"/>
          </a:p>
          <a:p>
            <a:pPr marL="0" indent="0">
              <a:buFont typeface="Wingdings 2" panose="05020102010507070707" pitchFamily="18" charset="2"/>
              <a:buNone/>
            </a:pPr>
            <a:endParaRPr lang="en-US" sz="1400" dirty="0" smtClean="0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sz="1400" b="1" dirty="0" smtClean="0"/>
              <a:t>RIWAYAT PEKERJAAN:</a:t>
            </a:r>
          </a:p>
          <a:p>
            <a:pPr marL="0" indent="0">
              <a:buFontTx/>
              <a:buChar char="-"/>
            </a:pPr>
            <a:r>
              <a:rPr lang="en-US" sz="1400" dirty="0" err="1" smtClean="0"/>
              <a:t>Konsultan</a:t>
            </a:r>
            <a:r>
              <a:rPr lang="en-US" sz="1400" dirty="0" smtClean="0"/>
              <a:t> </a:t>
            </a:r>
            <a:r>
              <a:rPr lang="en-US" sz="1400" dirty="0" err="1" smtClean="0"/>
              <a:t>Perencana</a:t>
            </a:r>
            <a:r>
              <a:rPr lang="en-US" sz="1400" dirty="0" smtClean="0"/>
              <a:t> PT. ADI WIDYAJASA </a:t>
            </a:r>
            <a:r>
              <a:rPr lang="en-US" sz="1400" dirty="0" err="1" smtClean="0"/>
              <a:t>Tahun</a:t>
            </a:r>
            <a:r>
              <a:rPr lang="en-US" sz="1400" dirty="0" smtClean="0"/>
              <a:t> 2009</a:t>
            </a:r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US" sz="1400" dirty="0" smtClean="0"/>
              <a:t>PNS </a:t>
            </a:r>
            <a:r>
              <a:rPr lang="en-US" sz="1400" dirty="0" err="1" smtClean="0"/>
              <a:t>Dinas</a:t>
            </a:r>
            <a:r>
              <a:rPr lang="en-US" sz="1400" dirty="0" smtClean="0"/>
              <a:t> PU </a:t>
            </a:r>
            <a:r>
              <a:rPr lang="en-US" sz="1400" dirty="0" err="1" smtClean="0"/>
              <a:t>Bidang</a:t>
            </a:r>
            <a:r>
              <a:rPr lang="en-US" sz="1400" dirty="0" smtClean="0"/>
              <a:t> </a:t>
            </a:r>
            <a:r>
              <a:rPr lang="en-US" sz="1400" dirty="0" err="1" smtClean="0"/>
              <a:t>Cipta</a:t>
            </a:r>
            <a:r>
              <a:rPr lang="en-US" sz="1400" dirty="0" smtClean="0"/>
              <a:t> </a:t>
            </a:r>
            <a:r>
              <a:rPr lang="en-US" sz="1400" dirty="0" err="1" smtClean="0"/>
              <a:t>Karya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Tata </a:t>
            </a:r>
            <a:r>
              <a:rPr lang="en-US" sz="1400" dirty="0" err="1" smtClean="0"/>
              <a:t>Ruang</a:t>
            </a:r>
            <a:r>
              <a:rPr lang="en-US" sz="1400" dirty="0" smtClean="0"/>
              <a:t> </a:t>
            </a:r>
            <a:r>
              <a:rPr lang="en-US" sz="1400" dirty="0" err="1" smtClean="0"/>
              <a:t>Tahun</a:t>
            </a:r>
            <a:r>
              <a:rPr lang="en-US" sz="1400" dirty="0" smtClean="0"/>
              <a:t> 2010 s/d 2013</a:t>
            </a:r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US" sz="1500" b="1" dirty="0" err="1" smtClean="0"/>
              <a:t>Pokja</a:t>
            </a:r>
            <a:r>
              <a:rPr lang="en-US" sz="1500" b="1" dirty="0" smtClean="0"/>
              <a:t> Unit </a:t>
            </a:r>
            <a:r>
              <a:rPr lang="en-US" sz="1500" b="1" dirty="0" err="1" smtClean="0"/>
              <a:t>Layanan</a:t>
            </a:r>
            <a:r>
              <a:rPr lang="en-US" sz="1500" b="1" dirty="0" smtClean="0"/>
              <a:t> </a:t>
            </a:r>
            <a:r>
              <a:rPr lang="en-US" sz="1500" b="1" dirty="0" err="1" smtClean="0"/>
              <a:t>Pengadaan</a:t>
            </a:r>
            <a:r>
              <a:rPr lang="en-US" sz="1500" b="1" dirty="0" smtClean="0"/>
              <a:t> </a:t>
            </a:r>
            <a:r>
              <a:rPr lang="en-US" sz="1500" b="1" dirty="0" err="1" smtClean="0"/>
              <a:t>Barang</a:t>
            </a:r>
            <a:r>
              <a:rPr lang="en-US" sz="1500" b="1" dirty="0" smtClean="0"/>
              <a:t>/</a:t>
            </a:r>
            <a:r>
              <a:rPr lang="en-US" sz="1500" b="1" dirty="0" err="1" smtClean="0"/>
              <a:t>Jasa</a:t>
            </a:r>
            <a:r>
              <a:rPr lang="en-US" sz="1500" b="1" dirty="0" smtClean="0"/>
              <a:t>  (ULP </a:t>
            </a:r>
            <a:r>
              <a:rPr lang="en-US" sz="1500" b="1" dirty="0" err="1" smtClean="0"/>
              <a:t>Kab</a:t>
            </a:r>
            <a:r>
              <a:rPr lang="en-US" sz="1500" b="1" dirty="0" smtClean="0"/>
              <a:t>. Tanah </a:t>
            </a:r>
            <a:r>
              <a:rPr lang="en-US" sz="1500" b="1" dirty="0" err="1" smtClean="0"/>
              <a:t>Laut</a:t>
            </a:r>
            <a:r>
              <a:rPr lang="en-US" sz="1500" b="1" dirty="0" smtClean="0"/>
              <a:t>) </a:t>
            </a:r>
            <a:r>
              <a:rPr lang="en-US" sz="1500" b="1" dirty="0" err="1" smtClean="0"/>
              <a:t>Tahun</a:t>
            </a:r>
            <a:r>
              <a:rPr lang="en-US" sz="1500" b="1" dirty="0" smtClean="0"/>
              <a:t> 2013 s/d 2017</a:t>
            </a:r>
          </a:p>
          <a:p>
            <a:pPr marL="0" indent="0">
              <a:buFontTx/>
              <a:buChar char="-"/>
            </a:pPr>
            <a:endParaRPr lang="en-US" sz="1400" b="1" dirty="0" smtClean="0"/>
          </a:p>
          <a:p>
            <a:pPr marL="0" indent="0">
              <a:buFontTx/>
              <a:buChar char="-"/>
            </a:pPr>
            <a:r>
              <a:rPr lang="en-US" sz="1400" dirty="0" err="1" smtClean="0"/>
              <a:t>Kepala</a:t>
            </a:r>
            <a:r>
              <a:rPr lang="en-US" sz="1400" dirty="0" smtClean="0"/>
              <a:t> </a:t>
            </a:r>
            <a:r>
              <a:rPr lang="en-US" sz="1400" dirty="0" err="1" smtClean="0"/>
              <a:t>Seksi</a:t>
            </a:r>
            <a:r>
              <a:rPr lang="en-US" sz="1400" dirty="0" smtClean="0"/>
              <a:t> </a:t>
            </a:r>
            <a:r>
              <a:rPr lang="en-US" sz="1400" dirty="0" err="1" smtClean="0"/>
              <a:t>Bina</a:t>
            </a:r>
            <a:r>
              <a:rPr lang="en-US" sz="1400" dirty="0" smtClean="0"/>
              <a:t> </a:t>
            </a:r>
            <a:r>
              <a:rPr lang="en-US" sz="1400" dirty="0" err="1" smtClean="0"/>
              <a:t>Jasa</a:t>
            </a:r>
            <a:r>
              <a:rPr lang="en-US" sz="1400" dirty="0" smtClean="0"/>
              <a:t> </a:t>
            </a:r>
            <a:r>
              <a:rPr lang="en-US" sz="1400" dirty="0" err="1" smtClean="0"/>
              <a:t>Konstruksi</a:t>
            </a:r>
            <a:r>
              <a:rPr lang="en-US" sz="1400" dirty="0" smtClean="0"/>
              <a:t> </a:t>
            </a:r>
            <a:r>
              <a:rPr lang="en-US" sz="1400" dirty="0" err="1" smtClean="0"/>
              <a:t>Dinas</a:t>
            </a:r>
            <a:r>
              <a:rPr lang="en-US" sz="1400" dirty="0" smtClean="0"/>
              <a:t> PUPRP </a:t>
            </a:r>
            <a:r>
              <a:rPr lang="en-US" sz="1400" dirty="0" err="1" smtClean="0"/>
              <a:t>Tahun</a:t>
            </a:r>
            <a:r>
              <a:rPr lang="en-US" sz="1400" dirty="0" smtClean="0"/>
              <a:t> 2017 s/d </a:t>
            </a:r>
            <a:r>
              <a:rPr lang="en-US" sz="1400" dirty="0" err="1" smtClean="0"/>
              <a:t>s.D</a:t>
            </a:r>
            <a:r>
              <a:rPr lang="en-US" sz="1400" dirty="0" smtClean="0"/>
              <a:t> 2019</a:t>
            </a:r>
          </a:p>
          <a:p>
            <a:pPr marL="0" indent="0">
              <a:buFontTx/>
              <a:buChar char="-"/>
            </a:pPr>
            <a:r>
              <a:rPr lang="en-ID" sz="1400" dirty="0" smtClean="0"/>
              <a:t> </a:t>
            </a:r>
            <a:r>
              <a:rPr lang="en-ID" sz="1400" dirty="0" err="1" smtClean="0"/>
              <a:t>Kepala</a:t>
            </a:r>
            <a:r>
              <a:rPr lang="en-ID" sz="1400" dirty="0" smtClean="0"/>
              <a:t> </a:t>
            </a:r>
            <a:r>
              <a:rPr lang="en-ID" sz="1400" dirty="0" err="1" smtClean="0"/>
              <a:t>Seksi</a:t>
            </a:r>
            <a:r>
              <a:rPr lang="en-ID" sz="1400" dirty="0" smtClean="0"/>
              <a:t> Tata </a:t>
            </a:r>
            <a:r>
              <a:rPr lang="en-ID" sz="1400" dirty="0" err="1" smtClean="0"/>
              <a:t>Bangunan</a:t>
            </a:r>
            <a:r>
              <a:rPr lang="en-ID" sz="1400" dirty="0" smtClean="0"/>
              <a:t> </a:t>
            </a:r>
            <a:r>
              <a:rPr lang="en-US" sz="1400" dirty="0"/>
              <a:t> </a:t>
            </a:r>
            <a:r>
              <a:rPr lang="en-US" sz="1400" dirty="0" err="1"/>
              <a:t>Dinas</a:t>
            </a:r>
            <a:r>
              <a:rPr lang="en-US" sz="1400" dirty="0"/>
              <a:t> PUPRP </a:t>
            </a:r>
            <a:r>
              <a:rPr lang="en-US" sz="1400" dirty="0" err="1"/>
              <a:t>Tahun</a:t>
            </a:r>
            <a:r>
              <a:rPr lang="en-US" sz="1400" dirty="0"/>
              <a:t> </a:t>
            </a:r>
            <a:r>
              <a:rPr lang="en-US" sz="1400" dirty="0" smtClean="0"/>
              <a:t>2019 </a:t>
            </a:r>
            <a:r>
              <a:rPr lang="en-US" sz="1400" dirty="0"/>
              <a:t>s/d </a:t>
            </a:r>
            <a:r>
              <a:rPr lang="en-US" sz="1400" dirty="0" err="1" smtClean="0"/>
              <a:t>sekarang</a:t>
            </a: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ID" sz="1400" dirty="0" err="1" smtClean="0"/>
              <a:t>Pelaksana</a:t>
            </a:r>
            <a:r>
              <a:rPr lang="en-ID" sz="1400" dirty="0" smtClean="0"/>
              <a:t> </a:t>
            </a:r>
            <a:r>
              <a:rPr lang="en-ID" sz="1400" dirty="0" err="1" smtClean="0"/>
              <a:t>Tugas</a:t>
            </a:r>
            <a:r>
              <a:rPr lang="en-ID" sz="1400" dirty="0" smtClean="0"/>
              <a:t> </a:t>
            </a:r>
            <a:r>
              <a:rPr lang="en-ID" sz="1400" dirty="0" err="1" smtClean="0"/>
              <a:t>Kepala</a:t>
            </a:r>
            <a:r>
              <a:rPr lang="en-ID" sz="1400" dirty="0" smtClean="0"/>
              <a:t> </a:t>
            </a:r>
            <a:r>
              <a:rPr lang="en-ID" sz="1400" dirty="0" err="1" smtClean="0"/>
              <a:t>Bidang</a:t>
            </a:r>
            <a:r>
              <a:rPr lang="en-ID" sz="1400" dirty="0" smtClean="0"/>
              <a:t> CIPTA KARYA DAN JASA KONSTRUKSI</a:t>
            </a:r>
            <a:endParaRPr lang="en-US" sz="1400" dirty="0" smtClean="0"/>
          </a:p>
          <a:p>
            <a:pPr marL="0" indent="0">
              <a:buFontTx/>
              <a:buChar char="-"/>
            </a:pPr>
            <a:endParaRPr lang="en-US" sz="1400" dirty="0"/>
          </a:p>
          <a:p>
            <a:pPr marL="0" indent="0">
              <a:buFontTx/>
              <a:buChar char="-"/>
            </a:pPr>
            <a:r>
              <a:rPr lang="en-ID" sz="1500" b="1" dirty="0" smtClean="0"/>
              <a:t>- </a:t>
            </a:r>
            <a:r>
              <a:rPr lang="en-ID" sz="1500" b="1" dirty="0" err="1" smtClean="0"/>
              <a:t>Pejabat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Pembuat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Komitmen</a:t>
            </a:r>
            <a:r>
              <a:rPr lang="en-ID" sz="1500" b="1" dirty="0" smtClean="0"/>
              <a:t> </a:t>
            </a:r>
            <a:r>
              <a:rPr lang="en-US" sz="1500" b="1" dirty="0" err="1"/>
              <a:t>Dinas</a:t>
            </a:r>
            <a:r>
              <a:rPr lang="en-US" sz="1500" b="1" dirty="0"/>
              <a:t> PUPRP </a:t>
            </a:r>
            <a:r>
              <a:rPr lang="en-US" sz="1500" b="1" dirty="0" err="1"/>
              <a:t>Tahun</a:t>
            </a:r>
            <a:r>
              <a:rPr lang="en-US" sz="1500" b="1" dirty="0"/>
              <a:t> 2017 s/d </a:t>
            </a:r>
            <a:r>
              <a:rPr lang="en-US" sz="1500" b="1" dirty="0" err="1"/>
              <a:t>sekarang</a:t>
            </a:r>
            <a:endParaRPr lang="en-US" sz="1500" b="1" dirty="0"/>
          </a:p>
          <a:p>
            <a:pPr marL="0" indent="0">
              <a:buFontTx/>
              <a:buChar char="-"/>
            </a:pPr>
            <a:r>
              <a:rPr lang="en-ID" sz="1500" b="1" dirty="0" smtClean="0"/>
              <a:t>- </a:t>
            </a:r>
            <a:r>
              <a:rPr lang="en-ID" sz="1500" b="1" dirty="0" err="1" smtClean="0"/>
              <a:t>Pejabat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Pembuat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Komitmen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Dinas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Kesehatan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Tahun</a:t>
            </a:r>
            <a:r>
              <a:rPr lang="en-ID" sz="1500" b="1" dirty="0" smtClean="0"/>
              <a:t> 2018</a:t>
            </a:r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400" b="1" dirty="0" err="1" smtClean="0"/>
              <a:t>Sertifikat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dan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Pelatihan</a:t>
            </a:r>
            <a:r>
              <a:rPr lang="en-US" sz="1400" b="1" dirty="0" smtClean="0"/>
              <a:t> PBJ</a:t>
            </a:r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en-US" sz="1900" dirty="0" err="1" smtClean="0"/>
              <a:t>Ahli</a:t>
            </a:r>
            <a:r>
              <a:rPr lang="en-US" sz="1900" dirty="0" smtClean="0"/>
              <a:t> </a:t>
            </a:r>
            <a:r>
              <a:rPr lang="en-US" sz="1900" dirty="0" err="1" smtClean="0"/>
              <a:t>Pengadaan</a:t>
            </a:r>
            <a:r>
              <a:rPr lang="en-US" sz="1900" dirty="0" smtClean="0"/>
              <a:t> </a:t>
            </a:r>
            <a:r>
              <a:rPr lang="en-US" sz="1900" dirty="0" err="1" smtClean="0"/>
              <a:t>Barang</a:t>
            </a:r>
            <a:r>
              <a:rPr lang="en-US" sz="1900" dirty="0" smtClean="0"/>
              <a:t>/</a:t>
            </a:r>
            <a:r>
              <a:rPr lang="en-US" sz="1900" dirty="0" err="1" smtClean="0"/>
              <a:t>Jasa</a:t>
            </a:r>
            <a:r>
              <a:rPr lang="en-US" sz="1900" dirty="0" smtClean="0"/>
              <a:t> (L4) – 2010</a:t>
            </a:r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id-ID" sz="1900" dirty="0" smtClean="0"/>
              <a:t>Diklat Pembentukan Jabatan Fungsional Pengelola Pengadaan Barang/Jasa Pemerintah</a:t>
            </a:r>
            <a:r>
              <a:rPr lang="en-US" sz="1900" dirty="0" smtClean="0"/>
              <a:t> </a:t>
            </a:r>
            <a:r>
              <a:rPr lang="en-US" sz="1900" dirty="0" err="1" smtClean="0"/>
              <a:t>Tahun</a:t>
            </a:r>
            <a:r>
              <a:rPr lang="en-US" sz="1900" dirty="0" smtClean="0"/>
              <a:t> 2015</a:t>
            </a:r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en-US" sz="1900" dirty="0" err="1" smtClean="0"/>
              <a:t>Pemberi</a:t>
            </a:r>
            <a:r>
              <a:rPr lang="en-US" sz="1900" dirty="0" smtClean="0"/>
              <a:t> </a:t>
            </a:r>
            <a:r>
              <a:rPr lang="en-US" sz="1900" dirty="0" err="1" smtClean="0"/>
              <a:t>Keterangan</a:t>
            </a:r>
            <a:r>
              <a:rPr lang="en-US" sz="1900" dirty="0" smtClean="0"/>
              <a:t> </a:t>
            </a:r>
            <a:r>
              <a:rPr lang="en-US" sz="1900" dirty="0" err="1" smtClean="0"/>
              <a:t>Ahli</a:t>
            </a:r>
            <a:r>
              <a:rPr lang="en-US" sz="1900" dirty="0" smtClean="0"/>
              <a:t> PBJ (LKPP) – 2016</a:t>
            </a:r>
          </a:p>
          <a:p>
            <a:pPr marL="0" indent="0">
              <a:buFontTx/>
              <a:buChar char="-"/>
            </a:pPr>
            <a:r>
              <a:rPr lang="en-ID" sz="1900" dirty="0" smtClean="0"/>
              <a:t>-</a:t>
            </a:r>
            <a:r>
              <a:rPr lang="en-ID" sz="1900" dirty="0" err="1" smtClean="0"/>
              <a:t>Sertifikat</a:t>
            </a:r>
            <a:r>
              <a:rPr lang="en-ID" sz="1900" dirty="0" smtClean="0"/>
              <a:t> Trainee Of Trainer PBJ (LKPP)- 2017</a:t>
            </a:r>
            <a:endParaRPr lang="en-US" sz="1900" dirty="0" smtClean="0"/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en-US" sz="1900" dirty="0" err="1" smtClean="0"/>
              <a:t>Jabatan</a:t>
            </a:r>
            <a:r>
              <a:rPr lang="en-US" sz="1900" dirty="0" smtClean="0"/>
              <a:t> </a:t>
            </a:r>
            <a:r>
              <a:rPr lang="en-US" sz="1900" dirty="0" err="1" smtClean="0"/>
              <a:t>Fungsional</a:t>
            </a:r>
            <a:r>
              <a:rPr lang="en-US" sz="1900" dirty="0" smtClean="0"/>
              <a:t> </a:t>
            </a:r>
            <a:r>
              <a:rPr lang="id-ID" sz="1900" dirty="0" smtClean="0"/>
              <a:t>Pengelola Pengadaan Barang/Jasa Pemerintah</a:t>
            </a:r>
            <a:r>
              <a:rPr lang="en-US" sz="1900" dirty="0" smtClean="0"/>
              <a:t> </a:t>
            </a:r>
            <a:r>
              <a:rPr lang="en-US" sz="1900" dirty="0" err="1" smtClean="0"/>
              <a:t>Tk</a:t>
            </a:r>
            <a:r>
              <a:rPr lang="en-US" sz="1900" dirty="0" smtClean="0"/>
              <a:t> </a:t>
            </a:r>
            <a:r>
              <a:rPr lang="en-US" sz="1900" dirty="0" err="1" smtClean="0"/>
              <a:t>Pertama</a:t>
            </a:r>
            <a:r>
              <a:rPr lang="en-US" sz="1900" dirty="0" smtClean="0"/>
              <a:t> </a:t>
            </a:r>
            <a:r>
              <a:rPr lang="en-US" sz="1900" dirty="0" err="1" smtClean="0"/>
              <a:t>dan</a:t>
            </a:r>
            <a:r>
              <a:rPr lang="en-US" sz="1900" dirty="0" smtClean="0"/>
              <a:t> </a:t>
            </a:r>
            <a:r>
              <a:rPr lang="en-US" sz="1900" dirty="0" err="1" smtClean="0"/>
              <a:t>Muda</a:t>
            </a:r>
            <a:r>
              <a:rPr lang="en-US" sz="1900" dirty="0" smtClean="0"/>
              <a:t>- 2016</a:t>
            </a:r>
          </a:p>
          <a:p>
            <a:pPr marL="0" indent="0">
              <a:buFontTx/>
              <a:buChar char="-"/>
            </a:pPr>
            <a:r>
              <a:rPr lang="en-ID" sz="1900" dirty="0" smtClean="0"/>
              <a:t>Tim Probity Advice LKPP </a:t>
            </a:r>
            <a:endParaRPr lang="en-US" sz="1900" dirty="0" smtClean="0"/>
          </a:p>
          <a:p>
            <a:pPr marL="0" indent="0">
              <a:buFontTx/>
              <a:buChar char="-"/>
            </a:pPr>
            <a:r>
              <a:rPr lang="en-ID" sz="1900" dirty="0" smtClean="0"/>
              <a:t>- Workshop </a:t>
            </a:r>
            <a:r>
              <a:rPr lang="en-ID" sz="1900" dirty="0" err="1" smtClean="0"/>
              <a:t>Ahli</a:t>
            </a:r>
            <a:r>
              <a:rPr lang="en-ID" sz="1900" dirty="0" smtClean="0"/>
              <a:t> </a:t>
            </a:r>
            <a:r>
              <a:rPr lang="en-ID" sz="1900" dirty="0" err="1" smtClean="0"/>
              <a:t>Kontrak</a:t>
            </a:r>
            <a:r>
              <a:rPr lang="en-ID" sz="1900" dirty="0" smtClean="0"/>
              <a:t> Level 5 – 2018</a:t>
            </a:r>
          </a:p>
          <a:p>
            <a:pPr marL="0" indent="0">
              <a:buFontTx/>
              <a:buChar char="-"/>
            </a:pPr>
            <a:r>
              <a:rPr lang="en-ID" sz="1900" dirty="0" smtClean="0"/>
              <a:t>- </a:t>
            </a:r>
            <a:r>
              <a:rPr lang="en-ID" sz="1900" dirty="0" err="1" smtClean="0"/>
              <a:t>Ahli</a:t>
            </a:r>
            <a:r>
              <a:rPr lang="en-ID" sz="1900" dirty="0" smtClean="0"/>
              <a:t> </a:t>
            </a:r>
            <a:r>
              <a:rPr lang="en-ID" sz="1900" dirty="0" err="1" smtClean="0"/>
              <a:t>Kontrak</a:t>
            </a:r>
            <a:r>
              <a:rPr lang="en-ID" sz="1900" dirty="0" smtClean="0"/>
              <a:t> LKPP 2018</a:t>
            </a:r>
            <a:endParaRPr lang="en-US" sz="1900" dirty="0" smtClean="0"/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US" sz="1400" dirty="0" err="1" smtClean="0"/>
              <a:t>Hobi</a:t>
            </a:r>
            <a:r>
              <a:rPr lang="en-US" sz="1400" dirty="0" smtClean="0"/>
              <a:t> : </a:t>
            </a:r>
            <a:r>
              <a:rPr lang="en-US" sz="1400" dirty="0" err="1" smtClean="0"/>
              <a:t>ngopi</a:t>
            </a:r>
            <a:r>
              <a:rPr lang="en-US" sz="1400" dirty="0" smtClean="0"/>
              <a:t>, </a:t>
            </a:r>
            <a:r>
              <a:rPr lang="en-US" sz="1400" dirty="0" err="1" smtClean="0"/>
              <a:t>makan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 smtClean="0"/>
              <a:t>olahraga</a:t>
            </a: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ID" sz="1400" dirty="0" err="1" smtClean="0"/>
              <a:t>Fb</a:t>
            </a:r>
            <a:r>
              <a:rPr lang="en-ID" sz="1400" dirty="0" smtClean="0"/>
              <a:t>: </a:t>
            </a:r>
            <a:r>
              <a:rPr lang="en-ID" sz="1400" dirty="0" err="1" smtClean="0"/>
              <a:t>gustinoviarkusuma</a:t>
            </a:r>
            <a:endParaRPr lang="en-US" sz="1400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C4A10FB-80A9-48D8-8F7B-DBF5D98031ED}" type="slidenum">
              <a:rPr lang="en-US" smtClean="0">
                <a:solidFill>
                  <a:srgbClr val="3F3F3F"/>
                </a:solidFill>
              </a:rPr>
              <a:pPr/>
              <a:t>50</a:t>
            </a:fld>
            <a:endParaRPr lang="en-US" smtClean="0">
              <a:solidFill>
                <a:srgbClr val="3F3F3F"/>
              </a:solidFill>
            </a:endParaRPr>
          </a:p>
        </p:txBody>
      </p:sp>
      <p:sp>
        <p:nvSpPr>
          <p:cNvPr id="9221" name="TextBox 9"/>
          <p:cNvSpPr txBox="1">
            <a:spLocks noChangeArrowheads="1"/>
          </p:cNvSpPr>
          <p:nvPr/>
        </p:nvSpPr>
        <p:spPr bwMode="auto">
          <a:xfrm>
            <a:off x="-53975" y="5307013"/>
            <a:ext cx="344963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400" dirty="0"/>
              <a:t>E-mail: </a:t>
            </a:r>
          </a:p>
          <a:p>
            <a:pPr algn="ctr"/>
            <a:r>
              <a:rPr lang="en-US" sz="1400" dirty="0">
                <a:hlinkClick r:id="rId3"/>
              </a:rPr>
              <a:t>gustinoviarkusuma@gmail.com</a:t>
            </a:r>
            <a:endParaRPr lang="en-US" sz="1400" dirty="0"/>
          </a:p>
          <a:p>
            <a:pPr algn="ctr"/>
            <a:endParaRPr lang="en-US" sz="1400" dirty="0"/>
          </a:p>
          <a:p>
            <a:pPr algn="ctr"/>
            <a:r>
              <a:rPr lang="en-US" sz="1400" dirty="0"/>
              <a:t>Blog: </a:t>
            </a:r>
          </a:p>
          <a:p>
            <a:pPr algn="ctr"/>
            <a:r>
              <a:rPr lang="en-US" sz="1400" dirty="0">
                <a:hlinkClick r:id="rId4"/>
              </a:rPr>
              <a:t>www.gustinoviarkusuma.wordpress.co.id</a:t>
            </a:r>
            <a:endParaRPr lang="en-US" sz="1400" dirty="0"/>
          </a:p>
          <a:p>
            <a:pPr algn="ctr"/>
            <a:endParaRPr lang="en-US" sz="1400" dirty="0"/>
          </a:p>
          <a:p>
            <a:pPr algn="ctr"/>
            <a:r>
              <a:rPr lang="en-US" sz="1400" dirty="0"/>
              <a:t>HP/WA: 082153209485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617663"/>
            <a:ext cx="3327159" cy="368935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00383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21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1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1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921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21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1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21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1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1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1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21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21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21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21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21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Sertifikat</a:t>
            </a:r>
            <a:r>
              <a:rPr lang="en-ID" dirty="0" smtClean="0"/>
              <a:t> </a:t>
            </a:r>
            <a:r>
              <a:rPr lang="en-ID" dirty="0" err="1" smtClean="0"/>
              <a:t>Kompetensi</a:t>
            </a:r>
            <a:r>
              <a:rPr lang="en-ID" dirty="0" smtClean="0"/>
              <a:t> </a:t>
            </a:r>
            <a:r>
              <a:rPr lang="en-ID" dirty="0" err="1" smtClean="0"/>
              <a:t>Kerja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132" t="22917" r="22475" b="9375"/>
          <a:stretch/>
        </p:blipFill>
        <p:spPr>
          <a:xfrm>
            <a:off x="457201" y="1447800"/>
            <a:ext cx="8382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70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Dokumen</a:t>
            </a:r>
            <a:r>
              <a:rPr lang="en-ID" dirty="0" smtClean="0"/>
              <a:t> </a:t>
            </a:r>
            <a:r>
              <a:rPr lang="en-ID" dirty="0" err="1" smtClean="0"/>
              <a:t>seleksi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132" t="21875" r="23646" b="10417"/>
          <a:stretch/>
        </p:blipFill>
        <p:spPr>
          <a:xfrm>
            <a:off x="0" y="1371600"/>
            <a:ext cx="8915399" cy="495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91300" y="3048000"/>
            <a:ext cx="2324099" cy="327659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20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512" t="22580" r="20364" b="13178"/>
          <a:stretch/>
        </p:blipFill>
        <p:spPr>
          <a:xfrm>
            <a:off x="457201" y="1143000"/>
            <a:ext cx="8616462" cy="5257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62701" y="1828800"/>
            <a:ext cx="2324099" cy="3810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8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Dokumen</a:t>
            </a:r>
            <a:r>
              <a:rPr lang="en-ID" dirty="0" smtClean="0"/>
              <a:t> </a:t>
            </a:r>
            <a:r>
              <a:rPr lang="en-ID" dirty="0" err="1" smtClean="0"/>
              <a:t>Penawaran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3060" t="20833" r="25402" b="13541"/>
          <a:stretch/>
        </p:blipFill>
        <p:spPr>
          <a:xfrm>
            <a:off x="405684" y="1219200"/>
            <a:ext cx="8382000" cy="533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47901" y="2944812"/>
            <a:ext cx="2171699" cy="216058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24600" y="1709512"/>
            <a:ext cx="2171699" cy="309108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55994" y="4953000"/>
            <a:ext cx="2171699" cy="1600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31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err="1" smtClean="0"/>
              <a:t>Lanjutan</a:t>
            </a:r>
            <a:r>
              <a:rPr lang="en-ID" dirty="0" smtClean="0"/>
              <a:t>…(</a:t>
            </a:r>
            <a:r>
              <a:rPr lang="en-ID" dirty="0" err="1" smtClean="0"/>
              <a:t>pengalaman</a:t>
            </a:r>
            <a:r>
              <a:rPr lang="en-ID" dirty="0" smtClean="0"/>
              <a:t> </a:t>
            </a:r>
            <a:r>
              <a:rPr lang="en-ID" dirty="0" err="1" smtClean="0"/>
              <a:t>sejenis</a:t>
            </a:r>
            <a:r>
              <a:rPr lang="en-ID" dirty="0" smtClean="0"/>
              <a:t> </a:t>
            </a:r>
            <a:r>
              <a:rPr lang="en-ID" dirty="0" err="1" smtClean="0"/>
              <a:t>dan</a:t>
            </a:r>
            <a:r>
              <a:rPr lang="en-ID" dirty="0" smtClean="0"/>
              <a:t> Proposal </a:t>
            </a:r>
            <a:r>
              <a:rPr lang="en-ID" dirty="0" err="1" smtClean="0"/>
              <a:t>Teknis</a:t>
            </a:r>
            <a:r>
              <a:rPr lang="en-ID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132" t="21874" r="21889" b="8334"/>
          <a:stretch/>
        </p:blipFill>
        <p:spPr>
          <a:xfrm>
            <a:off x="152400" y="1371600"/>
            <a:ext cx="8991599" cy="5105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400800" y="1912814"/>
            <a:ext cx="2171699" cy="309108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04514" y="4648200"/>
            <a:ext cx="2171699" cy="137436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08848" y="5113908"/>
            <a:ext cx="2171699" cy="137436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55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</a:t>
            </a:r>
            <a:r>
              <a:rPr lang="en-ID" dirty="0" err="1" smtClean="0"/>
              <a:t>Teknis</a:t>
            </a:r>
            <a:r>
              <a:rPr lang="en-ID" dirty="0" smtClean="0"/>
              <a:t> (</a:t>
            </a:r>
            <a:r>
              <a:rPr lang="en-ID" dirty="0" err="1" smtClean="0"/>
              <a:t>Kualifikasi</a:t>
            </a:r>
            <a:r>
              <a:rPr lang="en-ID" dirty="0" smtClean="0"/>
              <a:t> TA)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546" t="20834" r="23646" b="8333"/>
          <a:stretch/>
        </p:blipFill>
        <p:spPr>
          <a:xfrm>
            <a:off x="152401" y="1295400"/>
            <a:ext cx="8991600" cy="5181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43701" y="3021012"/>
            <a:ext cx="2171699" cy="2133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97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3645" t="22917" r="27160" b="8334"/>
          <a:stretch/>
        </p:blipFill>
        <p:spPr>
          <a:xfrm>
            <a:off x="-304800" y="1447800"/>
            <a:ext cx="9296399" cy="5029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29401" y="1600200"/>
            <a:ext cx="2286000" cy="48768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74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err="1"/>
              <a:t>Standar</a:t>
            </a:r>
            <a:r>
              <a:rPr lang="en-US" sz="4800" dirty="0"/>
              <a:t> </a:t>
            </a:r>
            <a:r>
              <a:rPr lang="en-US" sz="4800" dirty="0" err="1"/>
              <a:t>Remunerasi</a:t>
            </a:r>
            <a:r>
              <a:rPr lang="en-US" sz="4800" dirty="0"/>
              <a:t> Minimal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err="1"/>
              <a:t>Khusus</a:t>
            </a:r>
            <a:r>
              <a:rPr lang="en-US" sz="2400" b="1" dirty="0"/>
              <a:t> </a:t>
            </a:r>
            <a:r>
              <a:rPr lang="en-US" sz="2400" b="1" dirty="0" err="1"/>
              <a:t>untuk</a:t>
            </a:r>
            <a:r>
              <a:rPr lang="en-US" sz="2400" b="1" dirty="0"/>
              <a:t> </a:t>
            </a:r>
            <a:r>
              <a:rPr lang="en-US" sz="2400" b="1" dirty="0" err="1"/>
              <a:t>Tenaga</a:t>
            </a:r>
            <a:r>
              <a:rPr lang="en-US" sz="2400" b="1" dirty="0"/>
              <a:t> </a:t>
            </a:r>
            <a:r>
              <a:rPr lang="en-US" sz="2400" b="1" dirty="0" err="1"/>
              <a:t>Ahli</a:t>
            </a:r>
            <a:r>
              <a:rPr lang="en-US" sz="2400" b="1" dirty="0"/>
              <a:t> </a:t>
            </a:r>
            <a:r>
              <a:rPr lang="en-US" sz="2400" b="1" dirty="0" err="1"/>
              <a:t>Jasa</a:t>
            </a:r>
            <a:r>
              <a:rPr lang="en-US" sz="2400" b="1" dirty="0"/>
              <a:t> </a:t>
            </a:r>
            <a:r>
              <a:rPr lang="en-US" sz="2400" b="1" dirty="0" err="1"/>
              <a:t>Konsultansi</a:t>
            </a:r>
            <a:r>
              <a:rPr lang="en-US" sz="2400" b="1" dirty="0"/>
              <a:t> </a:t>
            </a:r>
            <a:r>
              <a:rPr lang="en-US" sz="2400" b="1" dirty="0" err="1"/>
              <a:t>Konstruksi</a:t>
            </a:r>
            <a:r>
              <a:rPr lang="en-US" sz="2400" b="1" dirty="0"/>
              <a:t>, WAJIB </a:t>
            </a:r>
            <a:r>
              <a:rPr lang="en-US" sz="2400" b="1" dirty="0" err="1"/>
              <a:t>mempedomani</a:t>
            </a:r>
            <a:r>
              <a:rPr lang="en-US" sz="2400" b="1" dirty="0"/>
              <a:t> </a:t>
            </a:r>
            <a:r>
              <a:rPr lang="en-US" sz="2400" b="1" dirty="0" err="1"/>
              <a:t>Permen</a:t>
            </a:r>
            <a:r>
              <a:rPr lang="en-US" sz="2400" b="1" dirty="0"/>
              <a:t> PUPR </a:t>
            </a:r>
            <a:r>
              <a:rPr lang="en-US" sz="2400" b="1" dirty="0" err="1" smtClean="0"/>
              <a:t>Nomor</a:t>
            </a:r>
            <a:r>
              <a:rPr lang="en-US" sz="2400" b="1" dirty="0"/>
              <a:t> </a:t>
            </a:r>
            <a:r>
              <a:rPr lang="en-US" sz="2400" b="1" dirty="0" smtClean="0"/>
              <a:t>19 </a:t>
            </a:r>
            <a:r>
              <a:rPr lang="en-US" sz="2400" b="1" dirty="0" err="1"/>
              <a:t>Tahun</a:t>
            </a:r>
            <a:r>
              <a:rPr lang="en-US" sz="2400" b="1" dirty="0"/>
              <a:t> 2017 </a:t>
            </a:r>
            <a:r>
              <a:rPr lang="en-US" sz="2400" b="1" dirty="0" err="1"/>
              <a:t>tentang</a:t>
            </a:r>
            <a:r>
              <a:rPr lang="en-US" sz="2400" b="1" dirty="0"/>
              <a:t> </a:t>
            </a:r>
            <a:r>
              <a:rPr lang="en-US" sz="2400" b="1" dirty="0" err="1"/>
              <a:t>Standar</a:t>
            </a:r>
            <a:r>
              <a:rPr lang="en-US" sz="2400" b="1" dirty="0"/>
              <a:t> </a:t>
            </a:r>
            <a:r>
              <a:rPr lang="en-US" sz="2400" b="1" dirty="0" err="1"/>
              <a:t>Remunerasi</a:t>
            </a:r>
            <a:r>
              <a:rPr lang="en-US" sz="2400" b="1" dirty="0"/>
              <a:t> Minimal </a:t>
            </a:r>
            <a:r>
              <a:rPr lang="en-US" sz="2400" b="1" dirty="0" err="1"/>
              <a:t>Tenaga</a:t>
            </a:r>
            <a:r>
              <a:rPr lang="en-US" sz="2400" b="1" dirty="0"/>
              <a:t> </a:t>
            </a:r>
            <a:r>
              <a:rPr lang="en-US" sz="2400" b="1" dirty="0" err="1"/>
              <a:t>Kerja</a:t>
            </a:r>
            <a:r>
              <a:rPr lang="en-US" sz="2400" b="1" dirty="0"/>
              <a:t> </a:t>
            </a:r>
            <a:r>
              <a:rPr lang="en-US" sz="2400" b="1" dirty="0" err="1"/>
              <a:t>Konstruksi</a:t>
            </a:r>
            <a:r>
              <a:rPr lang="en-US" sz="2400" b="1" dirty="0"/>
              <a:t> </a:t>
            </a:r>
            <a:r>
              <a:rPr lang="en-US" sz="2400" b="1" dirty="0" err="1"/>
              <a:t>pada</a:t>
            </a:r>
            <a:r>
              <a:rPr lang="en-US" sz="2400" b="1" dirty="0"/>
              <a:t> </a:t>
            </a:r>
            <a:r>
              <a:rPr lang="en-US" sz="2400" b="1" dirty="0" err="1"/>
              <a:t>Jenjang</a:t>
            </a:r>
            <a:r>
              <a:rPr lang="en-US" sz="2400" b="1" dirty="0"/>
              <a:t> </a:t>
            </a:r>
            <a:r>
              <a:rPr lang="en-US" sz="2400" b="1" dirty="0" err="1" smtClean="0"/>
              <a:t>JabatanAhli</a:t>
            </a:r>
            <a:r>
              <a:rPr lang="en-US" sz="2400" b="1" dirty="0" smtClean="0"/>
              <a:t> </a:t>
            </a:r>
            <a:r>
              <a:rPr lang="en-US" sz="2400" b="1" dirty="0" err="1"/>
              <a:t>untuk</a:t>
            </a:r>
            <a:r>
              <a:rPr lang="en-US" sz="2400" b="1" dirty="0"/>
              <a:t> </a:t>
            </a:r>
            <a:r>
              <a:rPr lang="en-US" sz="2400" b="1" dirty="0" err="1"/>
              <a:t>Layanan</a:t>
            </a:r>
            <a:r>
              <a:rPr lang="en-US" sz="2400" b="1" dirty="0"/>
              <a:t> </a:t>
            </a:r>
            <a:r>
              <a:rPr lang="en-US" sz="2400" b="1" dirty="0" err="1"/>
              <a:t>Jasa</a:t>
            </a:r>
            <a:r>
              <a:rPr lang="en-US" sz="2400" b="1" dirty="0"/>
              <a:t> </a:t>
            </a:r>
            <a:r>
              <a:rPr lang="en-US" sz="2400" b="1" dirty="0" err="1"/>
              <a:t>Konsultansi</a:t>
            </a:r>
            <a:r>
              <a:rPr lang="en-US" sz="2400" b="1" dirty="0"/>
              <a:t> </a:t>
            </a:r>
            <a:r>
              <a:rPr lang="en-US" sz="2400" b="1" dirty="0" err="1"/>
              <a:t>Konstruksi</a:t>
            </a:r>
            <a:r>
              <a:rPr lang="en-US" sz="2400" b="1" dirty="0"/>
              <a:t> </a:t>
            </a:r>
            <a:r>
              <a:rPr lang="en-US" sz="2400" b="1" dirty="0" err="1" smtClean="0"/>
              <a:t>dan</a:t>
            </a:r>
            <a:endParaRPr lang="en-US" sz="2400" b="1" dirty="0" smtClean="0"/>
          </a:p>
          <a:p>
            <a:endParaRPr lang="en-US" sz="2400" b="1" dirty="0" smtClean="0"/>
          </a:p>
          <a:p>
            <a:r>
              <a:rPr lang="en-US" sz="2400" b="1" dirty="0" err="1" smtClean="0"/>
              <a:t>Kepmen</a:t>
            </a:r>
            <a:r>
              <a:rPr lang="en-US" sz="2400" b="1" dirty="0" smtClean="0"/>
              <a:t> PUPR </a:t>
            </a:r>
            <a:r>
              <a:rPr lang="en-US" sz="2400" b="1" dirty="0" err="1" smtClean="0"/>
              <a:t>Nomor</a:t>
            </a:r>
            <a:r>
              <a:rPr lang="en-US" sz="2400" b="1" dirty="0" smtClean="0"/>
              <a:t> 897 </a:t>
            </a:r>
            <a:r>
              <a:rPr lang="en-US" sz="2400" b="1" dirty="0" err="1" smtClean="0"/>
              <a:t>Tahun</a:t>
            </a:r>
            <a:r>
              <a:rPr lang="en-US" sz="2400" b="1" dirty="0" smtClean="0"/>
              <a:t> 2017 </a:t>
            </a:r>
            <a:r>
              <a:rPr lang="en-US" sz="2400" b="1" dirty="0" err="1" smtClean="0"/>
              <a:t>tentang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Besaran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Remunerasi</a:t>
            </a:r>
            <a:r>
              <a:rPr lang="en-US" sz="2400" b="1" dirty="0" smtClean="0"/>
              <a:t> Minimal </a:t>
            </a:r>
            <a:r>
              <a:rPr lang="en-US" sz="2400" b="1" dirty="0" err="1" smtClean="0"/>
              <a:t>Tenaga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Kerja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Konstruksi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pada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Jenjang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Jabatan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Ahli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untuk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Layanan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Jasa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Konsultansi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Konstruksi</a:t>
            </a:r>
            <a:r>
              <a:rPr lang="en-US" sz="2400" b="1" dirty="0" smtClean="0"/>
              <a:t> </a:t>
            </a:r>
          </a:p>
          <a:p>
            <a:endParaRPr lang="en-US" sz="2400" b="1" dirty="0" smtClean="0"/>
          </a:p>
          <a:p>
            <a:r>
              <a:rPr lang="en-US" sz="2400" b="1" dirty="0" err="1" smtClean="0"/>
              <a:t>berdasarkan</a:t>
            </a:r>
            <a:r>
              <a:rPr lang="en-US" sz="2400" b="1" dirty="0" smtClean="0"/>
              <a:t> </a:t>
            </a:r>
            <a:r>
              <a:rPr lang="en-US" sz="2400" b="1" dirty="0" err="1"/>
              <a:t>Pasal</a:t>
            </a:r>
            <a:r>
              <a:rPr lang="en-US" sz="2400" b="1" dirty="0"/>
              <a:t> 43 </a:t>
            </a:r>
            <a:r>
              <a:rPr lang="en-US" sz="2400" b="1" dirty="0" err="1"/>
              <a:t>ayat</a:t>
            </a:r>
            <a:r>
              <a:rPr lang="en-US" sz="2400" b="1" dirty="0"/>
              <a:t> (2)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ayat</a:t>
            </a:r>
            <a:r>
              <a:rPr lang="en-US" sz="2400" b="1" dirty="0"/>
              <a:t> (3) UU </a:t>
            </a:r>
            <a:r>
              <a:rPr lang="en-US" sz="2400" b="1" dirty="0" err="1"/>
              <a:t>Nomor</a:t>
            </a:r>
            <a:r>
              <a:rPr lang="en-US" sz="2400" b="1" dirty="0"/>
              <a:t> 2 </a:t>
            </a:r>
            <a:r>
              <a:rPr lang="en-US" sz="2400" b="1" dirty="0" err="1"/>
              <a:t>Tahun</a:t>
            </a:r>
            <a:r>
              <a:rPr lang="en-US" sz="2400" b="1" dirty="0"/>
              <a:t> 2017 </a:t>
            </a:r>
            <a:r>
              <a:rPr lang="en-US" sz="2400" b="1" dirty="0" err="1" smtClean="0"/>
              <a:t>tentang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Jasa</a:t>
            </a:r>
            <a:r>
              <a:rPr lang="en-US" sz="2400" b="1" dirty="0" smtClean="0"/>
              <a:t> </a:t>
            </a:r>
            <a:r>
              <a:rPr lang="en-US" sz="2400" b="1" dirty="0" err="1"/>
              <a:t>Konstruksi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6588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390" t="13541" r="28654" b="20833"/>
          <a:stretch/>
        </p:blipFill>
        <p:spPr>
          <a:xfrm>
            <a:off x="-113762" y="1066800"/>
            <a:ext cx="9220199" cy="4800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62001" y="3657600"/>
            <a:ext cx="7772400" cy="2362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02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AHLI KONTRAK LKPP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18868" t="11023" r="18868" b="8436"/>
          <a:stretch/>
        </p:blipFill>
        <p:spPr>
          <a:xfrm>
            <a:off x="838200" y="1486375"/>
            <a:ext cx="3936379" cy="489065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18868" t="11023" r="15095" b="5080"/>
          <a:stretch/>
        </p:blipFill>
        <p:spPr>
          <a:xfrm>
            <a:off x="5029200" y="1486376"/>
            <a:ext cx="3810000" cy="489065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105400" y="4267200"/>
            <a:ext cx="3581400" cy="457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1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Evaluasi</a:t>
            </a:r>
            <a:r>
              <a:rPr lang="en-ID" dirty="0" smtClean="0"/>
              <a:t> File 1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44" t="20934" r="24994" b="13178"/>
          <a:stretch/>
        </p:blipFill>
        <p:spPr>
          <a:xfrm>
            <a:off x="304800" y="1436915"/>
            <a:ext cx="8839200" cy="504008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20873" y="2590800"/>
            <a:ext cx="3124200" cy="1219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81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Evaluasi</a:t>
            </a:r>
            <a:r>
              <a:rPr lang="en-ID" dirty="0" smtClean="0"/>
              <a:t> </a:t>
            </a:r>
            <a:r>
              <a:rPr lang="en-ID" dirty="0" err="1" smtClean="0"/>
              <a:t>adm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4231" t="20833" r="25988" b="22917"/>
          <a:stretch/>
        </p:blipFill>
        <p:spPr>
          <a:xfrm>
            <a:off x="609600" y="1295400"/>
            <a:ext cx="79248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8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err="1" smtClean="0"/>
              <a:t>Evaluasi</a:t>
            </a:r>
            <a:r>
              <a:rPr lang="en-ID" dirty="0" smtClean="0"/>
              <a:t> </a:t>
            </a:r>
            <a:r>
              <a:rPr lang="en-ID" dirty="0" err="1" smtClean="0"/>
              <a:t>teknis</a:t>
            </a:r>
            <a:r>
              <a:rPr lang="en-ID" dirty="0" smtClean="0"/>
              <a:t> (</a:t>
            </a:r>
            <a:r>
              <a:rPr lang="en-ID" dirty="0" err="1" smtClean="0"/>
              <a:t>Pembobotan</a:t>
            </a:r>
            <a:r>
              <a:rPr lang="en-ID" dirty="0"/>
              <a:t> </a:t>
            </a:r>
            <a:r>
              <a:rPr lang="en-ID" dirty="0" err="1" smtClean="0"/>
              <a:t>unsur</a:t>
            </a:r>
            <a:r>
              <a:rPr lang="en-ID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3060" t="21875" r="25402" b="12500"/>
          <a:stretch/>
        </p:blipFill>
        <p:spPr>
          <a:xfrm>
            <a:off x="1" y="1371600"/>
            <a:ext cx="8991600" cy="5334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57400" y="2624328"/>
            <a:ext cx="2362200" cy="210007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24600" y="2477037"/>
            <a:ext cx="2362200" cy="22098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65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43" t="22580" r="24069" b="13178"/>
          <a:stretch/>
        </p:blipFill>
        <p:spPr>
          <a:xfrm>
            <a:off x="304801" y="1463842"/>
            <a:ext cx="8382000" cy="508935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43600" y="3657600"/>
            <a:ext cx="2362200" cy="22098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50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err="1" smtClean="0"/>
              <a:t>Surat</a:t>
            </a:r>
            <a:r>
              <a:rPr lang="en-US" sz="2400" dirty="0" smtClean="0"/>
              <a:t> </a:t>
            </a:r>
            <a:r>
              <a:rPr lang="en-US" sz="2400" dirty="0" err="1"/>
              <a:t>pernyataan</a:t>
            </a:r>
            <a:r>
              <a:rPr lang="en-US" sz="2400" dirty="0"/>
              <a:t> </a:t>
            </a:r>
            <a:r>
              <a:rPr lang="en-US" sz="2400" dirty="0" err="1"/>
              <a:t>telah</a:t>
            </a:r>
            <a:r>
              <a:rPr lang="en-US" sz="2400" dirty="0"/>
              <a:t> </a:t>
            </a:r>
            <a:r>
              <a:rPr lang="en-US" sz="2400" dirty="0" err="1"/>
              <a:t>mematuhi</a:t>
            </a:r>
            <a:r>
              <a:rPr lang="en-US" sz="2400" dirty="0"/>
              <a:t> </a:t>
            </a:r>
            <a:r>
              <a:rPr lang="en-US" sz="2400" dirty="0" err="1"/>
              <a:t>peraturan</a:t>
            </a:r>
            <a:r>
              <a:rPr lang="en-US" sz="2400" dirty="0"/>
              <a:t> </a:t>
            </a:r>
            <a:r>
              <a:rPr lang="en-US" sz="2400" dirty="0" err="1"/>
              <a:t>perundang-undangan</a:t>
            </a:r>
            <a:r>
              <a:rPr lang="en-US" sz="2400" dirty="0"/>
              <a:t> </a:t>
            </a:r>
            <a:r>
              <a:rPr lang="en-US" sz="2400" dirty="0" err="1"/>
              <a:t>terkait</a:t>
            </a:r>
            <a:r>
              <a:rPr lang="en-US" sz="2400" dirty="0"/>
              <a:t> </a:t>
            </a:r>
            <a:r>
              <a:rPr lang="en-US" sz="2400" dirty="0" err="1"/>
              <a:t>standar</a:t>
            </a:r>
            <a:r>
              <a:rPr lang="en-US" sz="2400" dirty="0"/>
              <a:t> </a:t>
            </a:r>
            <a:r>
              <a:rPr lang="en-US" sz="2400" dirty="0" err="1"/>
              <a:t>remunerasi</a:t>
            </a:r>
            <a:r>
              <a:rPr lang="en-US" sz="2400" dirty="0"/>
              <a:t> </a:t>
            </a:r>
            <a:r>
              <a:rPr lang="en-US" sz="2400" dirty="0" err="1"/>
              <a:t>tenaga</a:t>
            </a:r>
            <a:r>
              <a:rPr lang="en-US" sz="2400" dirty="0"/>
              <a:t> </a:t>
            </a:r>
            <a:r>
              <a:rPr lang="en-US" sz="2400" dirty="0" err="1"/>
              <a:t>ahli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3645" t="21875" r="26574" b="15625"/>
          <a:stretch/>
        </p:blipFill>
        <p:spPr>
          <a:xfrm>
            <a:off x="-152400" y="1371600"/>
            <a:ext cx="9143999" cy="5105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477000" y="2438400"/>
            <a:ext cx="2362200" cy="22098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18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D" dirty="0" smtClean="0"/>
          </a:p>
          <a:p>
            <a:endParaRPr lang="en-ID" dirty="0"/>
          </a:p>
          <a:p>
            <a:endParaRPr lang="en-ID" dirty="0" smtClean="0"/>
          </a:p>
          <a:p>
            <a:pPr marL="119062" indent="0" algn="ctr">
              <a:buNone/>
            </a:pPr>
            <a:r>
              <a:rPr lang="en-ID" sz="4800" b="1" dirty="0" smtClean="0"/>
              <a:t>SIMULASI DOKUMEN SELEKSI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85553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err="1" smtClean="0">
                <a:ea typeface="ＭＳ Ｐゴシック" charset="0"/>
              </a:rPr>
              <a:t>Biodata</a:t>
            </a:r>
            <a:r>
              <a:rPr lang="en-US" dirty="0" smtClean="0">
                <a:ea typeface="ＭＳ Ｐゴシック" charset="0"/>
              </a:rPr>
              <a:t> </a:t>
            </a:r>
            <a:r>
              <a:rPr lang="en-US" dirty="0" err="1" smtClean="0">
                <a:ea typeface="ＭＳ Ｐゴシック" charset="0"/>
              </a:rPr>
              <a:t>Narasumber</a:t>
            </a:r>
            <a:endParaRPr lang="en-US" dirty="0">
              <a:ea typeface="ＭＳ Ｐゴシック" charset="0"/>
            </a:endParaRPr>
          </a:p>
        </p:txBody>
      </p:sp>
      <p:sp>
        <p:nvSpPr>
          <p:cNvPr id="9219" name="Content Placeholder 5"/>
          <p:cNvSpPr>
            <a:spLocks noGrp="1"/>
          </p:cNvSpPr>
          <p:nvPr>
            <p:ph sz="half" idx="2"/>
          </p:nvPr>
        </p:nvSpPr>
        <p:spPr>
          <a:xfrm>
            <a:off x="3657600" y="1617663"/>
            <a:ext cx="5018088" cy="513397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1600" dirty="0" err="1" smtClean="0"/>
              <a:t>Nama</a:t>
            </a:r>
            <a:r>
              <a:rPr lang="en-US" sz="1600" dirty="0" smtClean="0"/>
              <a:t> </a:t>
            </a:r>
            <a:r>
              <a:rPr lang="en-US" sz="1600" dirty="0" err="1" smtClean="0"/>
              <a:t>Lengkap</a:t>
            </a:r>
            <a:r>
              <a:rPr lang="en-US" sz="1600" dirty="0" smtClean="0"/>
              <a:t>: </a:t>
            </a:r>
            <a:r>
              <a:rPr lang="en-US" sz="1400" b="1" dirty="0"/>
              <a:t>GUSTI NOVIAR KUSUMA, ST, </a:t>
            </a:r>
            <a:r>
              <a:rPr lang="en-US" sz="1400" b="1" dirty="0" err="1"/>
              <a:t>CCmS</a:t>
            </a:r>
            <a:r>
              <a:rPr lang="en-US" sz="1400" b="1" dirty="0"/>
              <a:t>.</a:t>
            </a:r>
          </a:p>
          <a:p>
            <a:pPr marL="0" indent="0">
              <a:buNone/>
            </a:pPr>
            <a:r>
              <a:rPr lang="en-US" sz="1600" b="1" dirty="0"/>
              <a:t>	Certified Contract Management Specialist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en-US" sz="1400" dirty="0" smtClean="0"/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400" dirty="0" err="1" smtClean="0"/>
              <a:t>Tempat</a:t>
            </a:r>
            <a:r>
              <a:rPr lang="en-US" sz="1400" dirty="0" smtClean="0"/>
              <a:t>/</a:t>
            </a:r>
            <a:r>
              <a:rPr lang="en-US" sz="1400" dirty="0" err="1" smtClean="0"/>
              <a:t>Tgl</a:t>
            </a:r>
            <a:r>
              <a:rPr lang="en-US" sz="1400" dirty="0" smtClean="0"/>
              <a:t> </a:t>
            </a:r>
            <a:r>
              <a:rPr lang="en-US" sz="1400" dirty="0" err="1" smtClean="0"/>
              <a:t>Lahir</a:t>
            </a:r>
            <a:r>
              <a:rPr lang="en-US" sz="1400" dirty="0" smtClean="0"/>
              <a:t>: BANJARMASIN, 15 NOVEMBER 1986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400" dirty="0" err="1" smtClean="0"/>
              <a:t>Pekerjaan</a:t>
            </a:r>
            <a:r>
              <a:rPr lang="en-US" sz="1400" dirty="0" smtClean="0"/>
              <a:t>: PEGAWAI NEGERI SIPIL (PNS)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en-US" sz="1400" dirty="0" smtClean="0"/>
          </a:p>
          <a:p>
            <a:pPr marL="0" indent="0">
              <a:buFont typeface="Wingdings 2" panose="05020102010507070707" pitchFamily="18" charset="2"/>
              <a:buNone/>
            </a:pPr>
            <a:endParaRPr lang="en-US" sz="1400" dirty="0" smtClean="0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sz="1400" b="1" dirty="0" smtClean="0"/>
              <a:t>RIWAYAT PEKERJAAN:</a:t>
            </a:r>
          </a:p>
          <a:p>
            <a:pPr marL="0" indent="0">
              <a:buFontTx/>
              <a:buChar char="-"/>
            </a:pPr>
            <a:r>
              <a:rPr lang="en-US" sz="1400" dirty="0" err="1" smtClean="0"/>
              <a:t>Konsultan</a:t>
            </a:r>
            <a:r>
              <a:rPr lang="en-US" sz="1400" dirty="0" smtClean="0"/>
              <a:t> </a:t>
            </a:r>
            <a:r>
              <a:rPr lang="en-US" sz="1400" dirty="0" err="1" smtClean="0"/>
              <a:t>Perencana</a:t>
            </a:r>
            <a:r>
              <a:rPr lang="en-US" sz="1400" dirty="0" smtClean="0"/>
              <a:t> PT. ADI WIDYAJASA </a:t>
            </a:r>
            <a:r>
              <a:rPr lang="en-US" sz="1400" dirty="0" err="1" smtClean="0"/>
              <a:t>Tahun</a:t>
            </a:r>
            <a:r>
              <a:rPr lang="en-US" sz="1400" dirty="0" smtClean="0"/>
              <a:t> 2009</a:t>
            </a:r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US" sz="1400" dirty="0" smtClean="0"/>
              <a:t>PNS </a:t>
            </a:r>
            <a:r>
              <a:rPr lang="en-US" sz="1400" dirty="0" err="1" smtClean="0"/>
              <a:t>Dinas</a:t>
            </a:r>
            <a:r>
              <a:rPr lang="en-US" sz="1400" dirty="0" smtClean="0"/>
              <a:t> PU </a:t>
            </a:r>
            <a:r>
              <a:rPr lang="en-US" sz="1400" dirty="0" err="1" smtClean="0"/>
              <a:t>Bidang</a:t>
            </a:r>
            <a:r>
              <a:rPr lang="en-US" sz="1400" dirty="0" smtClean="0"/>
              <a:t> </a:t>
            </a:r>
            <a:r>
              <a:rPr lang="en-US" sz="1400" dirty="0" err="1" smtClean="0"/>
              <a:t>Cipta</a:t>
            </a:r>
            <a:r>
              <a:rPr lang="en-US" sz="1400" dirty="0" smtClean="0"/>
              <a:t> </a:t>
            </a:r>
            <a:r>
              <a:rPr lang="en-US" sz="1400" dirty="0" err="1" smtClean="0"/>
              <a:t>Karya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Tata </a:t>
            </a:r>
            <a:r>
              <a:rPr lang="en-US" sz="1400" dirty="0" err="1" smtClean="0"/>
              <a:t>Ruang</a:t>
            </a:r>
            <a:r>
              <a:rPr lang="en-US" sz="1400" dirty="0" smtClean="0"/>
              <a:t> </a:t>
            </a:r>
            <a:r>
              <a:rPr lang="en-US" sz="1400" dirty="0" err="1" smtClean="0"/>
              <a:t>Tahun</a:t>
            </a:r>
            <a:r>
              <a:rPr lang="en-US" sz="1400" dirty="0" smtClean="0"/>
              <a:t> 2010 s/d 2013</a:t>
            </a:r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US" sz="1500" b="1" dirty="0" err="1" smtClean="0"/>
              <a:t>Pokja</a:t>
            </a:r>
            <a:r>
              <a:rPr lang="en-US" sz="1500" b="1" dirty="0" smtClean="0"/>
              <a:t> Unit </a:t>
            </a:r>
            <a:r>
              <a:rPr lang="en-US" sz="1500" b="1" dirty="0" err="1" smtClean="0"/>
              <a:t>Layanan</a:t>
            </a:r>
            <a:r>
              <a:rPr lang="en-US" sz="1500" b="1" dirty="0" smtClean="0"/>
              <a:t> </a:t>
            </a:r>
            <a:r>
              <a:rPr lang="en-US" sz="1500" b="1" dirty="0" err="1" smtClean="0"/>
              <a:t>Pengadaan</a:t>
            </a:r>
            <a:r>
              <a:rPr lang="en-US" sz="1500" b="1" dirty="0" smtClean="0"/>
              <a:t> </a:t>
            </a:r>
            <a:r>
              <a:rPr lang="en-US" sz="1500" b="1" dirty="0" err="1" smtClean="0"/>
              <a:t>Barang</a:t>
            </a:r>
            <a:r>
              <a:rPr lang="en-US" sz="1500" b="1" dirty="0" smtClean="0"/>
              <a:t>/</a:t>
            </a:r>
            <a:r>
              <a:rPr lang="en-US" sz="1500" b="1" dirty="0" err="1" smtClean="0"/>
              <a:t>Jasa</a:t>
            </a:r>
            <a:r>
              <a:rPr lang="en-US" sz="1500" b="1" dirty="0" smtClean="0"/>
              <a:t>  (ULP </a:t>
            </a:r>
            <a:r>
              <a:rPr lang="en-US" sz="1500" b="1" dirty="0" err="1" smtClean="0"/>
              <a:t>Kab</a:t>
            </a:r>
            <a:r>
              <a:rPr lang="en-US" sz="1500" b="1" dirty="0" smtClean="0"/>
              <a:t>. Tanah </a:t>
            </a:r>
            <a:r>
              <a:rPr lang="en-US" sz="1500" b="1" dirty="0" err="1" smtClean="0"/>
              <a:t>Laut</a:t>
            </a:r>
            <a:r>
              <a:rPr lang="en-US" sz="1500" b="1" dirty="0" smtClean="0"/>
              <a:t>) </a:t>
            </a:r>
            <a:r>
              <a:rPr lang="en-US" sz="1500" b="1" dirty="0" err="1" smtClean="0"/>
              <a:t>Tahun</a:t>
            </a:r>
            <a:r>
              <a:rPr lang="en-US" sz="1500" b="1" dirty="0" smtClean="0"/>
              <a:t> 2013 s/d 2017</a:t>
            </a:r>
          </a:p>
          <a:p>
            <a:pPr marL="0" indent="0">
              <a:buFontTx/>
              <a:buChar char="-"/>
            </a:pPr>
            <a:endParaRPr lang="en-US" sz="1400" b="1" dirty="0" smtClean="0"/>
          </a:p>
          <a:p>
            <a:pPr marL="0" indent="0">
              <a:buFontTx/>
              <a:buChar char="-"/>
            </a:pPr>
            <a:r>
              <a:rPr lang="en-US" sz="1400" dirty="0" err="1" smtClean="0"/>
              <a:t>Kepala</a:t>
            </a:r>
            <a:r>
              <a:rPr lang="en-US" sz="1400" dirty="0" smtClean="0"/>
              <a:t> </a:t>
            </a:r>
            <a:r>
              <a:rPr lang="en-US" sz="1400" dirty="0" err="1" smtClean="0"/>
              <a:t>Seksi</a:t>
            </a:r>
            <a:r>
              <a:rPr lang="en-US" sz="1400" dirty="0" smtClean="0"/>
              <a:t> </a:t>
            </a:r>
            <a:r>
              <a:rPr lang="en-US" sz="1400" dirty="0" err="1" smtClean="0"/>
              <a:t>Bina</a:t>
            </a:r>
            <a:r>
              <a:rPr lang="en-US" sz="1400" dirty="0" smtClean="0"/>
              <a:t> </a:t>
            </a:r>
            <a:r>
              <a:rPr lang="en-US" sz="1400" dirty="0" err="1" smtClean="0"/>
              <a:t>Jasa</a:t>
            </a:r>
            <a:r>
              <a:rPr lang="en-US" sz="1400" dirty="0" smtClean="0"/>
              <a:t> </a:t>
            </a:r>
            <a:r>
              <a:rPr lang="en-US" sz="1400" dirty="0" err="1" smtClean="0"/>
              <a:t>Konstruksi</a:t>
            </a:r>
            <a:r>
              <a:rPr lang="en-US" sz="1400" dirty="0" smtClean="0"/>
              <a:t> </a:t>
            </a:r>
            <a:r>
              <a:rPr lang="en-US" sz="1400" dirty="0" err="1" smtClean="0"/>
              <a:t>Dinas</a:t>
            </a:r>
            <a:r>
              <a:rPr lang="en-US" sz="1400" dirty="0" smtClean="0"/>
              <a:t> PUPRP </a:t>
            </a:r>
            <a:r>
              <a:rPr lang="en-US" sz="1400" dirty="0" err="1" smtClean="0"/>
              <a:t>Tahun</a:t>
            </a:r>
            <a:r>
              <a:rPr lang="en-US" sz="1400" dirty="0" smtClean="0"/>
              <a:t> 2017 s/d </a:t>
            </a:r>
            <a:r>
              <a:rPr lang="en-US" sz="1400" dirty="0" err="1" smtClean="0"/>
              <a:t>s.D</a:t>
            </a:r>
            <a:r>
              <a:rPr lang="en-US" sz="1400" dirty="0" smtClean="0"/>
              <a:t> 2019</a:t>
            </a:r>
          </a:p>
          <a:p>
            <a:pPr marL="0" indent="0">
              <a:buFontTx/>
              <a:buChar char="-"/>
            </a:pPr>
            <a:r>
              <a:rPr lang="en-ID" sz="1400" dirty="0" smtClean="0"/>
              <a:t> </a:t>
            </a:r>
            <a:r>
              <a:rPr lang="en-ID" sz="1400" dirty="0" err="1" smtClean="0"/>
              <a:t>Kepala</a:t>
            </a:r>
            <a:r>
              <a:rPr lang="en-ID" sz="1400" dirty="0" smtClean="0"/>
              <a:t> </a:t>
            </a:r>
            <a:r>
              <a:rPr lang="en-ID" sz="1400" dirty="0" err="1" smtClean="0"/>
              <a:t>Seksi</a:t>
            </a:r>
            <a:r>
              <a:rPr lang="en-ID" sz="1400" dirty="0" smtClean="0"/>
              <a:t> Tata </a:t>
            </a:r>
            <a:r>
              <a:rPr lang="en-ID" sz="1400" dirty="0" err="1" smtClean="0"/>
              <a:t>Bangunan</a:t>
            </a:r>
            <a:r>
              <a:rPr lang="en-ID" sz="1400" dirty="0" smtClean="0"/>
              <a:t> </a:t>
            </a:r>
            <a:r>
              <a:rPr lang="en-US" sz="1400" dirty="0"/>
              <a:t> </a:t>
            </a:r>
            <a:r>
              <a:rPr lang="en-US" sz="1400" dirty="0" err="1"/>
              <a:t>Dinas</a:t>
            </a:r>
            <a:r>
              <a:rPr lang="en-US" sz="1400" dirty="0"/>
              <a:t> PUPRP </a:t>
            </a:r>
            <a:r>
              <a:rPr lang="en-US" sz="1400" dirty="0" err="1"/>
              <a:t>Tahun</a:t>
            </a:r>
            <a:r>
              <a:rPr lang="en-US" sz="1400" dirty="0"/>
              <a:t> </a:t>
            </a:r>
            <a:r>
              <a:rPr lang="en-US" sz="1400" dirty="0" smtClean="0"/>
              <a:t>2019 </a:t>
            </a:r>
            <a:r>
              <a:rPr lang="en-US" sz="1400" dirty="0"/>
              <a:t>s/d </a:t>
            </a:r>
            <a:r>
              <a:rPr lang="en-US" sz="1400" dirty="0" err="1" smtClean="0"/>
              <a:t>sekarang</a:t>
            </a: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ID" sz="1400" dirty="0" err="1" smtClean="0"/>
              <a:t>Pelaksana</a:t>
            </a:r>
            <a:r>
              <a:rPr lang="en-ID" sz="1400" dirty="0" smtClean="0"/>
              <a:t> </a:t>
            </a:r>
            <a:r>
              <a:rPr lang="en-ID" sz="1400" dirty="0" err="1" smtClean="0"/>
              <a:t>Tugas</a:t>
            </a:r>
            <a:r>
              <a:rPr lang="en-ID" sz="1400" dirty="0" smtClean="0"/>
              <a:t> </a:t>
            </a:r>
            <a:r>
              <a:rPr lang="en-ID" sz="1400" dirty="0" err="1" smtClean="0"/>
              <a:t>Kepala</a:t>
            </a:r>
            <a:r>
              <a:rPr lang="en-ID" sz="1400" dirty="0" smtClean="0"/>
              <a:t> </a:t>
            </a:r>
            <a:r>
              <a:rPr lang="en-ID" sz="1400" dirty="0" err="1" smtClean="0"/>
              <a:t>Bidang</a:t>
            </a:r>
            <a:r>
              <a:rPr lang="en-ID" sz="1400" dirty="0" smtClean="0"/>
              <a:t> CIPTA KARYA DAN JASA KONSTRUKSI</a:t>
            </a:r>
            <a:endParaRPr lang="en-US" sz="1400" dirty="0" smtClean="0"/>
          </a:p>
          <a:p>
            <a:pPr marL="0" indent="0">
              <a:buFontTx/>
              <a:buChar char="-"/>
            </a:pPr>
            <a:endParaRPr lang="en-US" sz="1400" dirty="0"/>
          </a:p>
          <a:p>
            <a:pPr marL="0" indent="0">
              <a:buFontTx/>
              <a:buChar char="-"/>
            </a:pPr>
            <a:r>
              <a:rPr lang="en-ID" sz="1500" b="1" dirty="0" smtClean="0"/>
              <a:t>- </a:t>
            </a:r>
            <a:r>
              <a:rPr lang="en-ID" sz="1500" b="1" dirty="0" err="1" smtClean="0"/>
              <a:t>Pejabat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Pembuat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Komitmen</a:t>
            </a:r>
            <a:r>
              <a:rPr lang="en-ID" sz="1500" b="1" dirty="0" smtClean="0"/>
              <a:t> </a:t>
            </a:r>
            <a:r>
              <a:rPr lang="en-US" sz="1500" b="1" dirty="0" err="1"/>
              <a:t>Dinas</a:t>
            </a:r>
            <a:r>
              <a:rPr lang="en-US" sz="1500" b="1" dirty="0"/>
              <a:t> PUPRP </a:t>
            </a:r>
            <a:r>
              <a:rPr lang="en-US" sz="1500" b="1" dirty="0" err="1"/>
              <a:t>Tahun</a:t>
            </a:r>
            <a:r>
              <a:rPr lang="en-US" sz="1500" b="1" dirty="0"/>
              <a:t> 2017 s/d </a:t>
            </a:r>
            <a:r>
              <a:rPr lang="en-US" sz="1500" b="1" dirty="0" err="1"/>
              <a:t>sekarang</a:t>
            </a:r>
            <a:endParaRPr lang="en-US" sz="1500" b="1" dirty="0"/>
          </a:p>
          <a:p>
            <a:pPr marL="0" indent="0">
              <a:buFontTx/>
              <a:buChar char="-"/>
            </a:pPr>
            <a:r>
              <a:rPr lang="en-ID" sz="1500" b="1" dirty="0" smtClean="0"/>
              <a:t>- </a:t>
            </a:r>
            <a:r>
              <a:rPr lang="en-ID" sz="1500" b="1" dirty="0" err="1" smtClean="0"/>
              <a:t>Pejabat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Pembuat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Komitmen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Dinas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Kesehatan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Tahun</a:t>
            </a:r>
            <a:r>
              <a:rPr lang="en-ID" sz="1500" b="1" dirty="0" smtClean="0"/>
              <a:t> 2018</a:t>
            </a:r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400" b="1" dirty="0" err="1" smtClean="0"/>
              <a:t>Sertifikat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dan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Pelatihan</a:t>
            </a:r>
            <a:r>
              <a:rPr lang="en-US" sz="1400" b="1" dirty="0" smtClean="0"/>
              <a:t> PBJ</a:t>
            </a:r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en-US" sz="1900" dirty="0" err="1" smtClean="0"/>
              <a:t>Ahli</a:t>
            </a:r>
            <a:r>
              <a:rPr lang="en-US" sz="1900" dirty="0" smtClean="0"/>
              <a:t> </a:t>
            </a:r>
            <a:r>
              <a:rPr lang="en-US" sz="1900" dirty="0" err="1" smtClean="0"/>
              <a:t>Pengadaan</a:t>
            </a:r>
            <a:r>
              <a:rPr lang="en-US" sz="1900" dirty="0" smtClean="0"/>
              <a:t> </a:t>
            </a:r>
            <a:r>
              <a:rPr lang="en-US" sz="1900" dirty="0" err="1" smtClean="0"/>
              <a:t>Barang</a:t>
            </a:r>
            <a:r>
              <a:rPr lang="en-US" sz="1900" dirty="0" smtClean="0"/>
              <a:t>/</a:t>
            </a:r>
            <a:r>
              <a:rPr lang="en-US" sz="1900" dirty="0" err="1" smtClean="0"/>
              <a:t>Jasa</a:t>
            </a:r>
            <a:r>
              <a:rPr lang="en-US" sz="1900" dirty="0" smtClean="0"/>
              <a:t> (L4) – 2010</a:t>
            </a:r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id-ID" sz="1900" dirty="0" smtClean="0"/>
              <a:t>Diklat Pembentukan Jabatan Fungsional Pengelola Pengadaan Barang/Jasa Pemerintah</a:t>
            </a:r>
            <a:r>
              <a:rPr lang="en-US" sz="1900" dirty="0" smtClean="0"/>
              <a:t> </a:t>
            </a:r>
            <a:r>
              <a:rPr lang="en-US" sz="1900" dirty="0" err="1" smtClean="0"/>
              <a:t>Tahun</a:t>
            </a:r>
            <a:r>
              <a:rPr lang="en-US" sz="1900" dirty="0" smtClean="0"/>
              <a:t> 2015</a:t>
            </a:r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en-US" sz="1900" dirty="0" err="1" smtClean="0"/>
              <a:t>Pemberi</a:t>
            </a:r>
            <a:r>
              <a:rPr lang="en-US" sz="1900" dirty="0" smtClean="0"/>
              <a:t> </a:t>
            </a:r>
            <a:r>
              <a:rPr lang="en-US" sz="1900" dirty="0" err="1" smtClean="0"/>
              <a:t>Keterangan</a:t>
            </a:r>
            <a:r>
              <a:rPr lang="en-US" sz="1900" dirty="0" smtClean="0"/>
              <a:t> </a:t>
            </a:r>
            <a:r>
              <a:rPr lang="en-US" sz="1900" dirty="0" err="1" smtClean="0"/>
              <a:t>Ahli</a:t>
            </a:r>
            <a:r>
              <a:rPr lang="en-US" sz="1900" dirty="0" smtClean="0"/>
              <a:t> PBJ (LKPP) – 2016</a:t>
            </a:r>
          </a:p>
          <a:p>
            <a:pPr marL="0" indent="0">
              <a:buFontTx/>
              <a:buChar char="-"/>
            </a:pPr>
            <a:r>
              <a:rPr lang="en-ID" sz="1900" dirty="0" smtClean="0"/>
              <a:t>-</a:t>
            </a:r>
            <a:r>
              <a:rPr lang="en-ID" sz="1900" dirty="0" err="1" smtClean="0"/>
              <a:t>Sertifikat</a:t>
            </a:r>
            <a:r>
              <a:rPr lang="en-ID" sz="1900" dirty="0" smtClean="0"/>
              <a:t> Trainee Of Trainer PBJ (LKPP)- 2017</a:t>
            </a:r>
            <a:endParaRPr lang="en-US" sz="1900" dirty="0" smtClean="0"/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en-US" sz="1900" dirty="0" err="1" smtClean="0"/>
              <a:t>Jabatan</a:t>
            </a:r>
            <a:r>
              <a:rPr lang="en-US" sz="1900" dirty="0" smtClean="0"/>
              <a:t> </a:t>
            </a:r>
            <a:r>
              <a:rPr lang="en-US" sz="1900" dirty="0" err="1" smtClean="0"/>
              <a:t>Fungsional</a:t>
            </a:r>
            <a:r>
              <a:rPr lang="en-US" sz="1900" dirty="0" smtClean="0"/>
              <a:t> </a:t>
            </a:r>
            <a:r>
              <a:rPr lang="id-ID" sz="1900" dirty="0" smtClean="0"/>
              <a:t>Pengelola Pengadaan Barang/Jasa Pemerintah</a:t>
            </a:r>
            <a:r>
              <a:rPr lang="en-US" sz="1900" dirty="0" smtClean="0"/>
              <a:t> </a:t>
            </a:r>
            <a:r>
              <a:rPr lang="en-US" sz="1900" dirty="0" err="1" smtClean="0"/>
              <a:t>Tk</a:t>
            </a:r>
            <a:r>
              <a:rPr lang="en-US" sz="1900" dirty="0" smtClean="0"/>
              <a:t> </a:t>
            </a:r>
            <a:r>
              <a:rPr lang="en-US" sz="1900" dirty="0" err="1" smtClean="0"/>
              <a:t>Pertama</a:t>
            </a:r>
            <a:r>
              <a:rPr lang="en-US" sz="1900" dirty="0" smtClean="0"/>
              <a:t> </a:t>
            </a:r>
            <a:r>
              <a:rPr lang="en-US" sz="1900" dirty="0" err="1" smtClean="0"/>
              <a:t>dan</a:t>
            </a:r>
            <a:r>
              <a:rPr lang="en-US" sz="1900" dirty="0" smtClean="0"/>
              <a:t> </a:t>
            </a:r>
            <a:r>
              <a:rPr lang="en-US" sz="1900" dirty="0" err="1" smtClean="0"/>
              <a:t>Muda</a:t>
            </a:r>
            <a:r>
              <a:rPr lang="en-US" sz="1900" dirty="0" smtClean="0"/>
              <a:t>- 2016</a:t>
            </a:r>
          </a:p>
          <a:p>
            <a:pPr marL="0" indent="0">
              <a:buFontTx/>
              <a:buChar char="-"/>
            </a:pPr>
            <a:r>
              <a:rPr lang="en-ID" sz="1900" dirty="0" smtClean="0"/>
              <a:t>Tim Probity Advice LKPP </a:t>
            </a:r>
            <a:endParaRPr lang="en-US" sz="1900" dirty="0" smtClean="0"/>
          </a:p>
          <a:p>
            <a:pPr marL="0" indent="0">
              <a:buFontTx/>
              <a:buChar char="-"/>
            </a:pPr>
            <a:r>
              <a:rPr lang="en-ID" sz="1900" dirty="0" smtClean="0"/>
              <a:t>- Workshop </a:t>
            </a:r>
            <a:r>
              <a:rPr lang="en-ID" sz="1900" dirty="0" err="1" smtClean="0"/>
              <a:t>Ahli</a:t>
            </a:r>
            <a:r>
              <a:rPr lang="en-ID" sz="1900" dirty="0" smtClean="0"/>
              <a:t> </a:t>
            </a:r>
            <a:r>
              <a:rPr lang="en-ID" sz="1900" dirty="0" err="1" smtClean="0"/>
              <a:t>Kontrak</a:t>
            </a:r>
            <a:r>
              <a:rPr lang="en-ID" sz="1900" dirty="0" smtClean="0"/>
              <a:t> Level 5 – 2018</a:t>
            </a:r>
          </a:p>
          <a:p>
            <a:pPr marL="0" indent="0">
              <a:buFontTx/>
              <a:buChar char="-"/>
            </a:pPr>
            <a:r>
              <a:rPr lang="en-ID" sz="1900" dirty="0" smtClean="0"/>
              <a:t>- </a:t>
            </a:r>
            <a:r>
              <a:rPr lang="en-ID" sz="1900" dirty="0" err="1" smtClean="0"/>
              <a:t>Ahli</a:t>
            </a:r>
            <a:r>
              <a:rPr lang="en-ID" sz="1900" dirty="0" smtClean="0"/>
              <a:t> </a:t>
            </a:r>
            <a:r>
              <a:rPr lang="en-ID" sz="1900" dirty="0" err="1" smtClean="0"/>
              <a:t>Kontrak</a:t>
            </a:r>
            <a:r>
              <a:rPr lang="en-ID" sz="1900" dirty="0" smtClean="0"/>
              <a:t> LKPP 2018</a:t>
            </a:r>
            <a:endParaRPr lang="en-US" sz="1900" dirty="0" smtClean="0"/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US" sz="1400" dirty="0" err="1" smtClean="0"/>
              <a:t>Hobi</a:t>
            </a:r>
            <a:r>
              <a:rPr lang="en-US" sz="1400" dirty="0" smtClean="0"/>
              <a:t> : </a:t>
            </a:r>
            <a:r>
              <a:rPr lang="en-US" sz="1400" dirty="0" err="1" smtClean="0"/>
              <a:t>ngopi</a:t>
            </a:r>
            <a:r>
              <a:rPr lang="en-US" sz="1400" dirty="0" smtClean="0"/>
              <a:t>, </a:t>
            </a:r>
            <a:r>
              <a:rPr lang="en-US" sz="1400" dirty="0" err="1" smtClean="0"/>
              <a:t>makan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 smtClean="0"/>
              <a:t>olahraga</a:t>
            </a: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ID" sz="1400" dirty="0" err="1" smtClean="0"/>
              <a:t>Fb</a:t>
            </a:r>
            <a:r>
              <a:rPr lang="en-ID" sz="1400" dirty="0" smtClean="0"/>
              <a:t>: </a:t>
            </a:r>
            <a:r>
              <a:rPr lang="en-ID" sz="1400" dirty="0" err="1" smtClean="0"/>
              <a:t>gustinoviarkusuma</a:t>
            </a:r>
            <a:endParaRPr lang="en-US" sz="1400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C4A10FB-80A9-48D8-8F7B-DBF5D98031ED}" type="slidenum">
              <a:rPr lang="en-US" smtClean="0">
                <a:solidFill>
                  <a:srgbClr val="3F3F3F"/>
                </a:solidFill>
              </a:rPr>
              <a:pPr/>
              <a:t>66</a:t>
            </a:fld>
            <a:endParaRPr lang="en-US" smtClean="0">
              <a:solidFill>
                <a:srgbClr val="3F3F3F"/>
              </a:solidFill>
            </a:endParaRPr>
          </a:p>
        </p:txBody>
      </p:sp>
      <p:sp>
        <p:nvSpPr>
          <p:cNvPr id="9221" name="TextBox 9"/>
          <p:cNvSpPr txBox="1">
            <a:spLocks noChangeArrowheads="1"/>
          </p:cNvSpPr>
          <p:nvPr/>
        </p:nvSpPr>
        <p:spPr bwMode="auto">
          <a:xfrm>
            <a:off x="-53975" y="5307013"/>
            <a:ext cx="344963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400" dirty="0"/>
              <a:t>E-mail: </a:t>
            </a:r>
          </a:p>
          <a:p>
            <a:pPr algn="ctr"/>
            <a:r>
              <a:rPr lang="en-US" sz="1400" dirty="0">
                <a:hlinkClick r:id="rId3"/>
              </a:rPr>
              <a:t>gustinoviarkusuma@gmail.com</a:t>
            </a:r>
            <a:endParaRPr lang="en-US" sz="1400" dirty="0"/>
          </a:p>
          <a:p>
            <a:pPr algn="ctr"/>
            <a:endParaRPr lang="en-US" sz="1400" dirty="0"/>
          </a:p>
          <a:p>
            <a:pPr algn="ctr"/>
            <a:r>
              <a:rPr lang="en-US" sz="1400" dirty="0"/>
              <a:t>Blog: </a:t>
            </a:r>
          </a:p>
          <a:p>
            <a:pPr algn="ctr"/>
            <a:r>
              <a:rPr lang="en-US" sz="1400" dirty="0">
                <a:hlinkClick r:id="rId4"/>
              </a:rPr>
              <a:t>www.gustinoviarkusuma.wordpress.co.id</a:t>
            </a:r>
            <a:endParaRPr lang="en-US" sz="1400" dirty="0"/>
          </a:p>
          <a:p>
            <a:pPr algn="ctr"/>
            <a:endParaRPr lang="en-US" sz="1400" dirty="0"/>
          </a:p>
          <a:p>
            <a:pPr algn="ctr"/>
            <a:r>
              <a:rPr lang="en-US" sz="1400" dirty="0"/>
              <a:t>HP/WA: 082153209485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617663"/>
            <a:ext cx="3327159" cy="368935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666228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21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1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1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921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21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21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21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21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1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21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21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219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219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219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219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…..</a:t>
            </a:r>
            <a:r>
              <a:rPr lang="en-ID" dirty="0" err="1"/>
              <a:t>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319" t="13541" r="18375" b="7292"/>
          <a:stretch/>
        </p:blipFill>
        <p:spPr>
          <a:xfrm>
            <a:off x="450376" y="1524000"/>
            <a:ext cx="8470232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54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D" dirty="0" smtClean="0"/>
              <a:t>RUANG LINGKUP PEKERJAAN KONSTRUKSI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132" t="22917" r="17789" b="18750"/>
          <a:stretch/>
        </p:blipFill>
        <p:spPr>
          <a:xfrm>
            <a:off x="457200" y="1447800"/>
            <a:ext cx="8882743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4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LANJUTAN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364" t="20934" r="17586" b="8237"/>
          <a:stretch/>
        </p:blipFill>
        <p:spPr>
          <a:xfrm>
            <a:off x="436808" y="1402810"/>
            <a:ext cx="8326192" cy="499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92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Sertifikat</a:t>
            </a:r>
            <a:r>
              <a:rPr lang="en-ID" dirty="0" smtClean="0"/>
              <a:t> PBJ </a:t>
            </a:r>
            <a:r>
              <a:rPr lang="en-ID" dirty="0" err="1" smtClean="0"/>
              <a:t>Muda</a:t>
            </a:r>
            <a:r>
              <a:rPr lang="en-ID" dirty="0" smtClean="0"/>
              <a:t> </a:t>
            </a:r>
            <a:r>
              <a:rPr lang="en-ID" dirty="0" err="1" smtClean="0"/>
              <a:t>dan</a:t>
            </a:r>
            <a:r>
              <a:rPr lang="en-ID" dirty="0" smtClean="0"/>
              <a:t> CCMS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773237"/>
            <a:ext cx="4267200" cy="4956999"/>
          </a:xfrm>
        </p:spPr>
      </p:pic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9" r="5660" b="12677"/>
          <a:stretch/>
        </p:blipFill>
        <p:spPr>
          <a:xfrm>
            <a:off x="4953000" y="1773236"/>
            <a:ext cx="3810000" cy="3103563"/>
          </a:xfrm>
        </p:spPr>
      </p:pic>
    </p:spTree>
    <p:extLst>
      <p:ext uri="{BB962C8B-B14F-4D97-AF65-F5344CB8AC3E}">
        <p14:creationId xmlns:p14="http://schemas.microsoft.com/office/powerpoint/2010/main" val="148325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8375" t="34375" r="17789" b="28296"/>
          <a:stretch/>
        </p:blipFill>
        <p:spPr>
          <a:xfrm>
            <a:off x="380999" y="1408176"/>
            <a:ext cx="8305801" cy="35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76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463"/>
            <a:ext cx="8229600" cy="867793"/>
          </a:xfrm>
        </p:spPr>
        <p:txBody>
          <a:bodyPr>
            <a:normAutofit/>
          </a:bodyPr>
          <a:lstStyle/>
          <a:p>
            <a:r>
              <a:rPr lang="en-ID" sz="3600" dirty="0" smtClean="0"/>
              <a:t>SEGMENTASI PEMAKETAN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446" t="22917" r="14861" b="7292"/>
          <a:stretch/>
        </p:blipFill>
        <p:spPr>
          <a:xfrm>
            <a:off x="-76201" y="781812"/>
            <a:ext cx="9296401" cy="5791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33600" y="1602612"/>
            <a:ext cx="2672687" cy="136918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133599" y="4034028"/>
            <a:ext cx="2672687" cy="221437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450841" y="1349946"/>
            <a:ext cx="2672687" cy="192665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590730" y="3902964"/>
            <a:ext cx="2672687" cy="239595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80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INDIKASI PERSEKONGKOLAN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8375" t="21874" r="16617" b="8334"/>
          <a:stretch/>
        </p:blipFill>
        <p:spPr>
          <a:xfrm>
            <a:off x="-701722" y="1408176"/>
            <a:ext cx="9905999" cy="5105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72851" y="2599797"/>
            <a:ext cx="2672687" cy="356493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9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INDIKASI PERSEKONGKOLAN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4275" t="26041" r="15446" b="8334"/>
          <a:stretch/>
        </p:blipFill>
        <p:spPr>
          <a:xfrm>
            <a:off x="-914400" y="1316356"/>
            <a:ext cx="9982201" cy="51606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471313" y="1774825"/>
            <a:ext cx="2672687" cy="31019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19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INDIKASI PERSEKONGKOLAN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546" t="21875" r="20132" b="10417"/>
          <a:stretch/>
        </p:blipFill>
        <p:spPr>
          <a:xfrm>
            <a:off x="1" y="1219200"/>
            <a:ext cx="8686800" cy="5410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81800" y="3429000"/>
            <a:ext cx="1785582" cy="240423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5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546" t="13541" r="23646" b="12500"/>
          <a:stretch/>
        </p:blipFill>
        <p:spPr>
          <a:xfrm>
            <a:off x="152401" y="762000"/>
            <a:ext cx="8763000" cy="5410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47801" y="3810000"/>
            <a:ext cx="7696200" cy="9144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91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7203" t="28125" r="24817" b="5209"/>
          <a:stretch/>
        </p:blipFill>
        <p:spPr>
          <a:xfrm>
            <a:off x="304799" y="1828800"/>
            <a:ext cx="7543801" cy="4876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43001" y="4800600"/>
            <a:ext cx="7696200" cy="1219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69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3646" t="13541" r="20131" b="16666"/>
          <a:stretch/>
        </p:blipFill>
        <p:spPr>
          <a:xfrm>
            <a:off x="706271" y="762000"/>
            <a:ext cx="8188657" cy="5715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10435" y="2971800"/>
            <a:ext cx="6390565" cy="838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376717" y="3849806"/>
            <a:ext cx="6852883" cy="838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1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DOKUMEN PEMILIHAN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3104" t="22917" r="13104" b="9375"/>
          <a:stretch/>
        </p:blipFill>
        <p:spPr>
          <a:xfrm>
            <a:off x="-464025" y="1374057"/>
            <a:ext cx="9601201" cy="495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86600" y="3850556"/>
            <a:ext cx="2034654" cy="232164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34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…LANJUTAN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618" t="20834" r="12518" b="8333"/>
          <a:stretch/>
        </p:blipFill>
        <p:spPr>
          <a:xfrm>
            <a:off x="228599" y="1295400"/>
            <a:ext cx="8763001" cy="5181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451746" y="1992312"/>
            <a:ext cx="5539854" cy="419099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5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err="1" smtClean="0">
                <a:ea typeface="ＭＳ Ｐゴシック" charset="0"/>
              </a:rPr>
              <a:t>Biodata</a:t>
            </a:r>
            <a:r>
              <a:rPr lang="en-US" dirty="0" smtClean="0">
                <a:ea typeface="ＭＳ Ｐゴシック" charset="0"/>
              </a:rPr>
              <a:t> </a:t>
            </a:r>
            <a:r>
              <a:rPr lang="en-US" dirty="0" err="1" smtClean="0">
                <a:ea typeface="ＭＳ Ｐゴシック" charset="0"/>
              </a:rPr>
              <a:t>Narasumber</a:t>
            </a:r>
            <a:endParaRPr lang="en-US" dirty="0">
              <a:ea typeface="ＭＳ Ｐゴシック" charset="0"/>
            </a:endParaRPr>
          </a:p>
        </p:txBody>
      </p:sp>
      <p:sp>
        <p:nvSpPr>
          <p:cNvPr id="9219" name="Content Placeholder 5"/>
          <p:cNvSpPr>
            <a:spLocks noGrp="1"/>
          </p:cNvSpPr>
          <p:nvPr>
            <p:ph sz="half" idx="2"/>
          </p:nvPr>
        </p:nvSpPr>
        <p:spPr>
          <a:xfrm>
            <a:off x="3657600" y="1617663"/>
            <a:ext cx="5018088" cy="5133975"/>
          </a:xfrm>
        </p:spPr>
        <p:txBody>
          <a:bodyPr>
            <a:normAutofit fontScale="55000" lnSpcReduction="20000"/>
          </a:bodyPr>
          <a:lstStyle/>
          <a:p>
            <a:pPr marL="0" indent="0">
              <a:buFont typeface="Wingdings 2" panose="05020102010507070707" pitchFamily="18" charset="2"/>
              <a:buNone/>
            </a:pPr>
            <a:r>
              <a:rPr lang="en-US" sz="1600" dirty="0" err="1" smtClean="0"/>
              <a:t>Nama</a:t>
            </a:r>
            <a:r>
              <a:rPr lang="en-US" sz="1600" dirty="0" smtClean="0"/>
              <a:t> </a:t>
            </a:r>
            <a:r>
              <a:rPr lang="en-US" sz="1600" dirty="0" err="1" smtClean="0"/>
              <a:t>Lengkap</a:t>
            </a:r>
            <a:r>
              <a:rPr lang="en-US" sz="1600" dirty="0" smtClean="0"/>
              <a:t>: GUSTI NOVIAR KUSUMA, </a:t>
            </a:r>
            <a:r>
              <a:rPr lang="en-US" sz="1600" dirty="0" err="1" smtClean="0"/>
              <a:t>S.T.CCmS</a:t>
            </a:r>
            <a:r>
              <a:rPr lang="en-US" sz="1600" dirty="0" smtClean="0"/>
              <a:t> (Certified Contract         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600" dirty="0" smtClean="0"/>
              <a:t>                                                                                                              Management Specialist)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en-US" sz="1400" dirty="0" smtClean="0"/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400" dirty="0" err="1" smtClean="0"/>
              <a:t>Tempat</a:t>
            </a:r>
            <a:r>
              <a:rPr lang="en-US" sz="1400" dirty="0" smtClean="0"/>
              <a:t>/</a:t>
            </a:r>
            <a:r>
              <a:rPr lang="en-US" sz="1400" dirty="0" err="1" smtClean="0"/>
              <a:t>Tgl</a:t>
            </a:r>
            <a:r>
              <a:rPr lang="en-US" sz="1400" dirty="0" smtClean="0"/>
              <a:t> </a:t>
            </a:r>
            <a:r>
              <a:rPr lang="en-US" sz="1400" dirty="0" err="1" smtClean="0"/>
              <a:t>Lahir</a:t>
            </a:r>
            <a:r>
              <a:rPr lang="en-US" sz="1400" dirty="0" smtClean="0"/>
              <a:t>: BANJARMASIN, 15 NOVEMBER 1986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400" dirty="0" err="1" smtClean="0"/>
              <a:t>Pekerjaan</a:t>
            </a:r>
            <a:r>
              <a:rPr lang="en-US" sz="1400" dirty="0" smtClean="0"/>
              <a:t>: PEGAWAI NEGERI SIPIL (PNS)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en-US" sz="1400" dirty="0" smtClean="0"/>
          </a:p>
          <a:p>
            <a:pPr marL="0" indent="0">
              <a:buFont typeface="Wingdings 2" panose="05020102010507070707" pitchFamily="18" charset="2"/>
              <a:buNone/>
            </a:pPr>
            <a:endParaRPr lang="en-US" sz="1400" dirty="0" smtClean="0"/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en-US" sz="1400" b="1" dirty="0" smtClean="0"/>
              <a:t>RIWAYAT PEKERJAAN:</a:t>
            </a:r>
          </a:p>
          <a:p>
            <a:pPr marL="0" indent="0">
              <a:buFontTx/>
              <a:buChar char="-"/>
            </a:pPr>
            <a:r>
              <a:rPr lang="en-US" sz="1400" dirty="0" err="1" smtClean="0"/>
              <a:t>Konsultan</a:t>
            </a:r>
            <a:r>
              <a:rPr lang="en-US" sz="1400" dirty="0" smtClean="0"/>
              <a:t> </a:t>
            </a:r>
            <a:r>
              <a:rPr lang="en-US" sz="1400" dirty="0" err="1" smtClean="0"/>
              <a:t>Perencana</a:t>
            </a:r>
            <a:r>
              <a:rPr lang="en-US" sz="1400" dirty="0" smtClean="0"/>
              <a:t> PT. ADI WIDYAJASA </a:t>
            </a:r>
            <a:r>
              <a:rPr lang="en-US" sz="1400" dirty="0" err="1" smtClean="0"/>
              <a:t>Tahun</a:t>
            </a:r>
            <a:r>
              <a:rPr lang="en-US" sz="1400" dirty="0" smtClean="0"/>
              <a:t> 2009</a:t>
            </a:r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US" sz="1400" dirty="0" smtClean="0"/>
              <a:t>PNS </a:t>
            </a:r>
            <a:r>
              <a:rPr lang="en-US" sz="1400" dirty="0" err="1" smtClean="0"/>
              <a:t>Dinas</a:t>
            </a:r>
            <a:r>
              <a:rPr lang="en-US" sz="1400" dirty="0" smtClean="0"/>
              <a:t> PU </a:t>
            </a:r>
            <a:r>
              <a:rPr lang="en-US" sz="1400" dirty="0" err="1" smtClean="0"/>
              <a:t>Bidang</a:t>
            </a:r>
            <a:r>
              <a:rPr lang="en-US" sz="1400" dirty="0" smtClean="0"/>
              <a:t> </a:t>
            </a:r>
            <a:r>
              <a:rPr lang="en-US" sz="1400" dirty="0" err="1" smtClean="0"/>
              <a:t>Cipta</a:t>
            </a:r>
            <a:r>
              <a:rPr lang="en-US" sz="1400" dirty="0" smtClean="0"/>
              <a:t> </a:t>
            </a:r>
            <a:r>
              <a:rPr lang="en-US" sz="1400" dirty="0" err="1" smtClean="0"/>
              <a:t>Karya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Tata </a:t>
            </a:r>
            <a:r>
              <a:rPr lang="en-US" sz="1400" dirty="0" err="1" smtClean="0"/>
              <a:t>Ruang</a:t>
            </a:r>
            <a:r>
              <a:rPr lang="en-US" sz="1400" dirty="0" smtClean="0"/>
              <a:t> </a:t>
            </a:r>
            <a:r>
              <a:rPr lang="en-US" sz="1400" dirty="0" err="1" smtClean="0"/>
              <a:t>Tahun</a:t>
            </a:r>
            <a:r>
              <a:rPr lang="en-US" sz="1400" dirty="0" smtClean="0"/>
              <a:t> 2010 s/d 2013</a:t>
            </a:r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US" sz="1500" b="1" dirty="0" err="1" smtClean="0"/>
              <a:t>Pokja</a:t>
            </a:r>
            <a:r>
              <a:rPr lang="en-US" sz="1500" b="1" dirty="0" smtClean="0"/>
              <a:t> Unit </a:t>
            </a:r>
            <a:r>
              <a:rPr lang="en-US" sz="1500" b="1" dirty="0" err="1" smtClean="0"/>
              <a:t>Layanan</a:t>
            </a:r>
            <a:r>
              <a:rPr lang="en-US" sz="1500" b="1" dirty="0" smtClean="0"/>
              <a:t> </a:t>
            </a:r>
            <a:r>
              <a:rPr lang="en-US" sz="1500" b="1" dirty="0" err="1" smtClean="0"/>
              <a:t>Pengadaan</a:t>
            </a:r>
            <a:r>
              <a:rPr lang="en-US" sz="1500" b="1" dirty="0" smtClean="0"/>
              <a:t> </a:t>
            </a:r>
            <a:r>
              <a:rPr lang="en-US" sz="1500" b="1" dirty="0" err="1" smtClean="0"/>
              <a:t>Barang</a:t>
            </a:r>
            <a:r>
              <a:rPr lang="en-US" sz="1500" b="1" dirty="0" smtClean="0"/>
              <a:t>/</a:t>
            </a:r>
            <a:r>
              <a:rPr lang="en-US" sz="1500" b="1" dirty="0" err="1" smtClean="0"/>
              <a:t>Jasa</a:t>
            </a:r>
            <a:r>
              <a:rPr lang="en-US" sz="1500" b="1" dirty="0" smtClean="0"/>
              <a:t>  (ULP </a:t>
            </a:r>
            <a:r>
              <a:rPr lang="en-US" sz="1500" b="1" dirty="0" err="1" smtClean="0"/>
              <a:t>Kab</a:t>
            </a:r>
            <a:r>
              <a:rPr lang="en-US" sz="1500" b="1" dirty="0" smtClean="0"/>
              <a:t>. Tanah </a:t>
            </a:r>
            <a:r>
              <a:rPr lang="en-US" sz="1500" b="1" dirty="0" err="1" smtClean="0"/>
              <a:t>Laut</a:t>
            </a:r>
            <a:r>
              <a:rPr lang="en-US" sz="1500" b="1" dirty="0" smtClean="0"/>
              <a:t>) </a:t>
            </a:r>
            <a:r>
              <a:rPr lang="en-US" sz="1500" b="1" dirty="0" err="1" smtClean="0"/>
              <a:t>Tahun</a:t>
            </a:r>
            <a:r>
              <a:rPr lang="en-US" sz="1500" b="1" dirty="0" smtClean="0"/>
              <a:t> 2013 s/d 2017</a:t>
            </a:r>
          </a:p>
          <a:p>
            <a:pPr marL="0" indent="0">
              <a:buFontTx/>
              <a:buChar char="-"/>
            </a:pPr>
            <a:endParaRPr lang="en-US" sz="1400" b="1" dirty="0" smtClean="0"/>
          </a:p>
          <a:p>
            <a:pPr marL="0" indent="0">
              <a:buFontTx/>
              <a:buChar char="-"/>
            </a:pPr>
            <a:r>
              <a:rPr lang="en-US" sz="1400" dirty="0" err="1" smtClean="0"/>
              <a:t>Kepala</a:t>
            </a:r>
            <a:r>
              <a:rPr lang="en-US" sz="1400" dirty="0" smtClean="0"/>
              <a:t> </a:t>
            </a:r>
            <a:r>
              <a:rPr lang="en-US" sz="1400" dirty="0" err="1" smtClean="0"/>
              <a:t>Seksi</a:t>
            </a:r>
            <a:r>
              <a:rPr lang="en-US" sz="1400" dirty="0" smtClean="0"/>
              <a:t> </a:t>
            </a:r>
            <a:r>
              <a:rPr lang="en-US" sz="1400" dirty="0" err="1" smtClean="0"/>
              <a:t>Bina</a:t>
            </a:r>
            <a:r>
              <a:rPr lang="en-US" sz="1400" dirty="0" smtClean="0"/>
              <a:t> </a:t>
            </a:r>
            <a:r>
              <a:rPr lang="en-US" sz="1400" dirty="0" err="1" smtClean="0"/>
              <a:t>Jasa</a:t>
            </a:r>
            <a:r>
              <a:rPr lang="en-US" sz="1400" dirty="0" smtClean="0"/>
              <a:t> </a:t>
            </a:r>
            <a:r>
              <a:rPr lang="en-US" sz="1400" dirty="0" err="1" smtClean="0"/>
              <a:t>Konstruksi</a:t>
            </a:r>
            <a:r>
              <a:rPr lang="en-US" sz="1400" dirty="0" smtClean="0"/>
              <a:t> </a:t>
            </a:r>
            <a:r>
              <a:rPr lang="en-US" sz="1400" dirty="0" err="1" smtClean="0"/>
              <a:t>Dinas</a:t>
            </a:r>
            <a:r>
              <a:rPr lang="en-US" sz="1400" dirty="0" smtClean="0"/>
              <a:t> PUPRP </a:t>
            </a:r>
            <a:r>
              <a:rPr lang="en-US" sz="1400" dirty="0" err="1" smtClean="0"/>
              <a:t>Tahun</a:t>
            </a:r>
            <a:r>
              <a:rPr lang="en-US" sz="1400" dirty="0" smtClean="0"/>
              <a:t> 2017 s/d </a:t>
            </a:r>
            <a:r>
              <a:rPr lang="en-US" sz="1400" dirty="0" err="1" smtClean="0"/>
              <a:t>sekarang</a:t>
            </a: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ID" sz="1400" dirty="0" smtClean="0"/>
              <a:t> </a:t>
            </a:r>
            <a:r>
              <a:rPr lang="en-ID" sz="1400" dirty="0" err="1" smtClean="0"/>
              <a:t>Pelaksana</a:t>
            </a:r>
            <a:r>
              <a:rPr lang="en-ID" sz="1400" dirty="0" smtClean="0"/>
              <a:t> </a:t>
            </a:r>
            <a:r>
              <a:rPr lang="en-ID" sz="1400" dirty="0" err="1" smtClean="0"/>
              <a:t>Tugas</a:t>
            </a:r>
            <a:r>
              <a:rPr lang="en-ID" sz="1400" dirty="0" smtClean="0"/>
              <a:t> </a:t>
            </a:r>
            <a:r>
              <a:rPr lang="en-ID" sz="1400" dirty="0" err="1" smtClean="0"/>
              <a:t>Seksi</a:t>
            </a:r>
            <a:r>
              <a:rPr lang="en-ID" sz="1400" dirty="0" smtClean="0"/>
              <a:t> Tata </a:t>
            </a:r>
            <a:r>
              <a:rPr lang="en-ID" sz="1400" dirty="0" err="1" smtClean="0"/>
              <a:t>Bangunan</a:t>
            </a:r>
            <a:r>
              <a:rPr lang="en-ID" sz="1400" dirty="0" smtClean="0"/>
              <a:t> </a:t>
            </a:r>
            <a:r>
              <a:rPr lang="en-US" sz="1400" dirty="0"/>
              <a:t> </a:t>
            </a:r>
            <a:r>
              <a:rPr lang="en-US" sz="1400" dirty="0" err="1"/>
              <a:t>Dinas</a:t>
            </a:r>
            <a:r>
              <a:rPr lang="en-US" sz="1400" dirty="0"/>
              <a:t> PUPRP </a:t>
            </a:r>
            <a:r>
              <a:rPr lang="en-US" sz="1400" dirty="0" err="1"/>
              <a:t>Tahun</a:t>
            </a:r>
            <a:r>
              <a:rPr lang="en-US" sz="1400" dirty="0"/>
              <a:t> 2017 s/d </a:t>
            </a:r>
            <a:r>
              <a:rPr lang="en-US" sz="1400" dirty="0" err="1" smtClean="0"/>
              <a:t>sekarang</a:t>
            </a:r>
            <a:endParaRPr lang="en-US" sz="1400" dirty="0" smtClean="0"/>
          </a:p>
          <a:p>
            <a:pPr marL="0" indent="0">
              <a:buFontTx/>
              <a:buChar char="-"/>
            </a:pPr>
            <a:endParaRPr lang="en-US" sz="1400" dirty="0"/>
          </a:p>
          <a:p>
            <a:pPr marL="0" indent="0">
              <a:buFontTx/>
              <a:buChar char="-"/>
            </a:pPr>
            <a:r>
              <a:rPr lang="en-ID" sz="1500" b="1" dirty="0" smtClean="0"/>
              <a:t>- </a:t>
            </a:r>
            <a:r>
              <a:rPr lang="en-ID" sz="1500" b="1" dirty="0" err="1" smtClean="0"/>
              <a:t>Pejabat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Pembuat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Komitmen</a:t>
            </a:r>
            <a:r>
              <a:rPr lang="en-ID" sz="1500" b="1" dirty="0" smtClean="0"/>
              <a:t> </a:t>
            </a:r>
            <a:r>
              <a:rPr lang="en-US" sz="1500" b="1" dirty="0" err="1"/>
              <a:t>Dinas</a:t>
            </a:r>
            <a:r>
              <a:rPr lang="en-US" sz="1500" b="1" dirty="0"/>
              <a:t> PUPRP </a:t>
            </a:r>
            <a:r>
              <a:rPr lang="en-US" sz="1500" b="1" dirty="0" err="1"/>
              <a:t>Tahun</a:t>
            </a:r>
            <a:r>
              <a:rPr lang="en-US" sz="1500" b="1" dirty="0"/>
              <a:t> 2017 s/d </a:t>
            </a:r>
            <a:r>
              <a:rPr lang="en-US" sz="1500" b="1" dirty="0" err="1"/>
              <a:t>sekarang</a:t>
            </a:r>
            <a:endParaRPr lang="en-US" sz="1500" b="1" dirty="0"/>
          </a:p>
          <a:p>
            <a:pPr marL="0" indent="0">
              <a:buFontTx/>
              <a:buChar char="-"/>
            </a:pPr>
            <a:r>
              <a:rPr lang="en-ID" sz="1500" b="1" dirty="0" smtClean="0"/>
              <a:t>- </a:t>
            </a:r>
            <a:r>
              <a:rPr lang="en-ID" sz="1500" b="1" dirty="0" err="1" smtClean="0"/>
              <a:t>Pejabat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Pembuat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Komitmen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Dinas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Kesehatan</a:t>
            </a:r>
            <a:r>
              <a:rPr lang="en-ID" sz="1500" b="1" dirty="0" smtClean="0"/>
              <a:t> </a:t>
            </a:r>
            <a:r>
              <a:rPr lang="en-ID" sz="1500" b="1" dirty="0" err="1" smtClean="0"/>
              <a:t>Tahun</a:t>
            </a:r>
            <a:r>
              <a:rPr lang="en-ID" sz="1500" b="1" dirty="0" smtClean="0"/>
              <a:t> 2018</a:t>
            </a:r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sz="1400" b="1" dirty="0" err="1" smtClean="0"/>
              <a:t>Sertifikat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dan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Pelatihan</a:t>
            </a:r>
            <a:r>
              <a:rPr lang="en-US" sz="1400" b="1" dirty="0" smtClean="0"/>
              <a:t> PBJ</a:t>
            </a:r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en-US" sz="1900" dirty="0" err="1" smtClean="0"/>
              <a:t>Ahli</a:t>
            </a:r>
            <a:r>
              <a:rPr lang="en-US" sz="1900" dirty="0" smtClean="0"/>
              <a:t> </a:t>
            </a:r>
            <a:r>
              <a:rPr lang="en-US" sz="1900" dirty="0" err="1" smtClean="0"/>
              <a:t>Pengadaan</a:t>
            </a:r>
            <a:r>
              <a:rPr lang="en-US" sz="1900" dirty="0" smtClean="0"/>
              <a:t> </a:t>
            </a:r>
            <a:r>
              <a:rPr lang="en-US" sz="1900" dirty="0" err="1" smtClean="0"/>
              <a:t>Barang</a:t>
            </a:r>
            <a:r>
              <a:rPr lang="en-US" sz="1900" dirty="0" smtClean="0"/>
              <a:t>/</a:t>
            </a:r>
            <a:r>
              <a:rPr lang="en-US" sz="1900" dirty="0" err="1" smtClean="0"/>
              <a:t>Jasa</a:t>
            </a:r>
            <a:r>
              <a:rPr lang="en-US" sz="1900" dirty="0" smtClean="0"/>
              <a:t> (L4) – 2010</a:t>
            </a:r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id-ID" sz="1900" dirty="0" smtClean="0"/>
              <a:t>Diklat Pembentukan Jabatan Fungsional Pengelola Pengadaan Barang/Jasa Pemerintah</a:t>
            </a:r>
            <a:r>
              <a:rPr lang="en-US" sz="1900" dirty="0" smtClean="0"/>
              <a:t> </a:t>
            </a:r>
            <a:r>
              <a:rPr lang="en-US" sz="1900" dirty="0" err="1" smtClean="0"/>
              <a:t>Tahun</a:t>
            </a:r>
            <a:r>
              <a:rPr lang="en-US" sz="1900" dirty="0" smtClean="0"/>
              <a:t> 2015</a:t>
            </a:r>
          </a:p>
          <a:p>
            <a:pPr marL="0" indent="0">
              <a:buFontTx/>
              <a:buChar char="-"/>
            </a:pPr>
            <a:endParaRPr lang="en-US" sz="1900" dirty="0" smtClean="0"/>
          </a:p>
          <a:p>
            <a:pPr marL="0" indent="0" algn="ctr">
              <a:buFontTx/>
              <a:buChar char="-"/>
            </a:pPr>
            <a:r>
              <a:rPr lang="en-US" sz="3800" b="1" dirty="0" err="1" smtClean="0"/>
              <a:t>Sertifikat</a:t>
            </a:r>
            <a:r>
              <a:rPr lang="en-US" sz="3800" b="1" dirty="0" smtClean="0"/>
              <a:t> </a:t>
            </a:r>
            <a:r>
              <a:rPr lang="en-US" sz="3800" b="1" dirty="0" err="1" smtClean="0"/>
              <a:t>Pemberi</a:t>
            </a:r>
            <a:r>
              <a:rPr lang="en-US" sz="3800" b="1" dirty="0" smtClean="0"/>
              <a:t> </a:t>
            </a:r>
            <a:r>
              <a:rPr lang="en-US" sz="3800" b="1" dirty="0" err="1" smtClean="0"/>
              <a:t>Keterangan</a:t>
            </a:r>
            <a:r>
              <a:rPr lang="en-US" sz="3800" b="1" dirty="0" smtClean="0"/>
              <a:t> </a:t>
            </a:r>
            <a:r>
              <a:rPr lang="en-US" sz="3800" b="1" dirty="0" err="1" smtClean="0"/>
              <a:t>Ahli</a:t>
            </a:r>
            <a:r>
              <a:rPr lang="en-US" sz="3800" b="1" dirty="0" smtClean="0"/>
              <a:t> PBJ (LKPP) – 2016</a:t>
            </a:r>
          </a:p>
          <a:p>
            <a:pPr marL="0" indent="0">
              <a:buFontTx/>
              <a:buChar char="-"/>
            </a:pPr>
            <a:endParaRPr lang="en-US" sz="1900" dirty="0" smtClean="0"/>
          </a:p>
          <a:p>
            <a:pPr marL="0" indent="0" algn="ctr">
              <a:buFontTx/>
              <a:buChar char="-"/>
            </a:pPr>
            <a:r>
              <a:rPr lang="en-ID" sz="3800" b="1" dirty="0"/>
              <a:t>-</a:t>
            </a:r>
            <a:r>
              <a:rPr lang="en-ID" sz="3800" b="1" dirty="0" err="1"/>
              <a:t>Sertifikat</a:t>
            </a:r>
            <a:r>
              <a:rPr lang="en-ID" sz="3800" b="1" dirty="0"/>
              <a:t> Trainee Of Trainer PBJ (LKPP)- 2017</a:t>
            </a:r>
            <a:endParaRPr lang="en-US" sz="3800" b="1" dirty="0"/>
          </a:p>
          <a:p>
            <a:pPr marL="0" indent="0">
              <a:buFontTx/>
              <a:buChar char="-"/>
            </a:pPr>
            <a:r>
              <a:rPr lang="en-US" sz="1900" dirty="0" err="1" smtClean="0"/>
              <a:t>Sertifikat</a:t>
            </a:r>
            <a:r>
              <a:rPr lang="en-US" sz="1900" dirty="0" smtClean="0"/>
              <a:t> </a:t>
            </a:r>
            <a:r>
              <a:rPr lang="en-US" sz="1900" dirty="0" err="1" smtClean="0"/>
              <a:t>Jabatan</a:t>
            </a:r>
            <a:r>
              <a:rPr lang="en-US" sz="1900" dirty="0" smtClean="0"/>
              <a:t> </a:t>
            </a:r>
            <a:r>
              <a:rPr lang="en-US" sz="1900" dirty="0" err="1" smtClean="0"/>
              <a:t>Fungsional</a:t>
            </a:r>
            <a:r>
              <a:rPr lang="en-US" sz="1900" dirty="0" smtClean="0"/>
              <a:t> </a:t>
            </a:r>
            <a:r>
              <a:rPr lang="id-ID" sz="1900" dirty="0" smtClean="0"/>
              <a:t>Pengelola Pengadaan Barang/Jasa Pemerintah</a:t>
            </a:r>
            <a:r>
              <a:rPr lang="en-US" sz="1900" dirty="0" smtClean="0"/>
              <a:t> </a:t>
            </a:r>
            <a:r>
              <a:rPr lang="en-US" sz="1900" dirty="0" err="1" smtClean="0"/>
              <a:t>Tk</a:t>
            </a:r>
            <a:r>
              <a:rPr lang="en-US" sz="1900" dirty="0" smtClean="0"/>
              <a:t> </a:t>
            </a:r>
            <a:r>
              <a:rPr lang="en-US" sz="1900" dirty="0" err="1" smtClean="0"/>
              <a:t>Pertama</a:t>
            </a:r>
            <a:r>
              <a:rPr lang="en-US" sz="1900" dirty="0" smtClean="0"/>
              <a:t> </a:t>
            </a:r>
            <a:r>
              <a:rPr lang="en-US" sz="1900" dirty="0" err="1" smtClean="0"/>
              <a:t>dan</a:t>
            </a:r>
            <a:r>
              <a:rPr lang="en-US" sz="1900" dirty="0" smtClean="0"/>
              <a:t> </a:t>
            </a:r>
            <a:r>
              <a:rPr lang="en-US" sz="1900" dirty="0" err="1" smtClean="0"/>
              <a:t>Muda</a:t>
            </a:r>
            <a:r>
              <a:rPr lang="en-US" sz="1900" dirty="0" smtClean="0"/>
              <a:t>- 2016</a:t>
            </a:r>
          </a:p>
          <a:p>
            <a:pPr marL="0" indent="0">
              <a:buFontTx/>
              <a:buChar char="-"/>
            </a:pPr>
            <a:r>
              <a:rPr lang="en-ID" sz="1900" dirty="0" smtClean="0"/>
              <a:t>Tim Probity Advice LKPP </a:t>
            </a:r>
            <a:endParaRPr lang="en-US" sz="1900" dirty="0" smtClean="0"/>
          </a:p>
          <a:p>
            <a:pPr marL="0" indent="0">
              <a:buFontTx/>
              <a:buChar char="-"/>
            </a:pPr>
            <a:r>
              <a:rPr lang="en-ID" sz="1900" dirty="0" smtClean="0"/>
              <a:t>- Workshop </a:t>
            </a:r>
            <a:r>
              <a:rPr lang="en-ID" sz="1900" dirty="0" err="1" smtClean="0"/>
              <a:t>Ahli</a:t>
            </a:r>
            <a:r>
              <a:rPr lang="en-ID" sz="1900" dirty="0" smtClean="0"/>
              <a:t> </a:t>
            </a:r>
            <a:r>
              <a:rPr lang="en-ID" sz="1900" dirty="0" err="1" smtClean="0"/>
              <a:t>Kontrak</a:t>
            </a:r>
            <a:r>
              <a:rPr lang="en-ID" sz="1900" dirty="0" smtClean="0"/>
              <a:t> Level 5 – 2018</a:t>
            </a:r>
          </a:p>
          <a:p>
            <a:pPr marL="0" indent="0">
              <a:buFontTx/>
              <a:buChar char="-"/>
            </a:pPr>
            <a:r>
              <a:rPr lang="en-ID" sz="1900" dirty="0" smtClean="0"/>
              <a:t>- </a:t>
            </a:r>
            <a:r>
              <a:rPr lang="en-ID" sz="1900" dirty="0" err="1" smtClean="0"/>
              <a:t>Ahli</a:t>
            </a:r>
            <a:r>
              <a:rPr lang="en-ID" sz="1900" dirty="0" smtClean="0"/>
              <a:t> </a:t>
            </a:r>
            <a:r>
              <a:rPr lang="en-ID" sz="1900" dirty="0" err="1" smtClean="0"/>
              <a:t>Kontrak</a:t>
            </a:r>
            <a:r>
              <a:rPr lang="en-ID" sz="1900" dirty="0" smtClean="0"/>
              <a:t> LKPP 2018</a:t>
            </a:r>
            <a:endParaRPr lang="en-US" sz="1900" dirty="0" smtClean="0"/>
          </a:p>
          <a:p>
            <a:pPr marL="0" indent="0">
              <a:buFontTx/>
              <a:buChar char="-"/>
            </a:pP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US" sz="1400" dirty="0" err="1" smtClean="0"/>
              <a:t>Hobi</a:t>
            </a:r>
            <a:r>
              <a:rPr lang="en-US" sz="1400" dirty="0" smtClean="0"/>
              <a:t> : </a:t>
            </a:r>
            <a:r>
              <a:rPr lang="en-US" sz="1400" dirty="0" err="1" smtClean="0"/>
              <a:t>ngopi</a:t>
            </a:r>
            <a:r>
              <a:rPr lang="en-US" sz="1400" dirty="0" smtClean="0"/>
              <a:t>, </a:t>
            </a:r>
            <a:r>
              <a:rPr lang="en-US" sz="1400" dirty="0" err="1" smtClean="0"/>
              <a:t>makan</a:t>
            </a:r>
            <a:r>
              <a:rPr lang="en-US" sz="1400" dirty="0" smtClean="0"/>
              <a:t> </a:t>
            </a:r>
            <a:r>
              <a:rPr lang="en-US" sz="1400" dirty="0" err="1" smtClean="0"/>
              <a:t>dan</a:t>
            </a:r>
            <a:r>
              <a:rPr lang="en-US" sz="1400" dirty="0" smtClean="0"/>
              <a:t> </a:t>
            </a:r>
            <a:r>
              <a:rPr lang="en-US" sz="1400" dirty="0" err="1" smtClean="0"/>
              <a:t>olahraga</a:t>
            </a:r>
            <a:endParaRPr lang="en-US" sz="1400" dirty="0" smtClean="0"/>
          </a:p>
          <a:p>
            <a:pPr marL="0" indent="0">
              <a:buFontTx/>
              <a:buChar char="-"/>
            </a:pPr>
            <a:r>
              <a:rPr lang="en-ID" sz="1400" dirty="0" err="1" smtClean="0"/>
              <a:t>Fb</a:t>
            </a:r>
            <a:r>
              <a:rPr lang="en-ID" sz="1400" dirty="0" smtClean="0"/>
              <a:t>: </a:t>
            </a:r>
            <a:r>
              <a:rPr lang="en-ID" sz="1400" dirty="0" err="1" smtClean="0"/>
              <a:t>gustinoviarkusuma</a:t>
            </a:r>
            <a:endParaRPr lang="en-US" sz="1400" dirty="0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C4A10FB-80A9-48D8-8F7B-DBF5D98031ED}" type="slidenum">
              <a:rPr lang="en-US" smtClean="0">
                <a:solidFill>
                  <a:srgbClr val="3F3F3F"/>
                </a:solidFill>
              </a:rPr>
              <a:pPr/>
              <a:t>8</a:t>
            </a:fld>
            <a:endParaRPr lang="en-US" smtClean="0">
              <a:solidFill>
                <a:srgbClr val="3F3F3F"/>
              </a:solidFill>
            </a:endParaRPr>
          </a:p>
        </p:txBody>
      </p:sp>
      <p:sp>
        <p:nvSpPr>
          <p:cNvPr id="9221" name="TextBox 9"/>
          <p:cNvSpPr txBox="1">
            <a:spLocks noChangeArrowheads="1"/>
          </p:cNvSpPr>
          <p:nvPr/>
        </p:nvSpPr>
        <p:spPr bwMode="auto">
          <a:xfrm>
            <a:off x="-53975" y="5307013"/>
            <a:ext cx="344963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400" dirty="0"/>
              <a:t>E-mail: </a:t>
            </a:r>
          </a:p>
          <a:p>
            <a:pPr algn="ctr"/>
            <a:r>
              <a:rPr lang="en-US" sz="1400" dirty="0">
                <a:hlinkClick r:id="rId3"/>
              </a:rPr>
              <a:t>gustinoviarkusuma@gmail.com</a:t>
            </a:r>
            <a:endParaRPr lang="en-US" sz="1400" dirty="0"/>
          </a:p>
          <a:p>
            <a:pPr algn="ctr"/>
            <a:endParaRPr lang="en-US" sz="1400" dirty="0"/>
          </a:p>
          <a:p>
            <a:pPr algn="ctr"/>
            <a:r>
              <a:rPr lang="en-US" sz="1400" dirty="0"/>
              <a:t>Blog: </a:t>
            </a:r>
          </a:p>
          <a:p>
            <a:pPr algn="ctr"/>
            <a:r>
              <a:rPr lang="en-US" sz="1400" dirty="0">
                <a:hlinkClick r:id="rId4"/>
              </a:rPr>
              <a:t>www.gustinoviarkusuma.wordpress.co.id</a:t>
            </a:r>
            <a:endParaRPr lang="en-US" sz="1400" dirty="0"/>
          </a:p>
          <a:p>
            <a:pPr algn="ctr"/>
            <a:endParaRPr lang="en-US" sz="1400" dirty="0"/>
          </a:p>
          <a:p>
            <a:pPr algn="ctr"/>
            <a:r>
              <a:rPr lang="en-US" sz="1400" dirty="0"/>
              <a:t>HP/WA: 082153209485</a:t>
            </a:r>
          </a:p>
        </p:txBody>
      </p:sp>
      <p:pic>
        <p:nvPicPr>
          <p:cNvPr id="9222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752600"/>
            <a:ext cx="3276599" cy="3429000"/>
          </a:xfrm>
        </p:spPr>
      </p:pic>
    </p:spTree>
    <p:extLst>
      <p:ext uri="{BB962C8B-B14F-4D97-AF65-F5344CB8AC3E}">
        <p14:creationId xmlns:p14="http://schemas.microsoft.com/office/powerpoint/2010/main" val="248941597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…LANJUTAN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3689" t="22917" r="13104" b="8334"/>
          <a:stretch/>
        </p:blipFill>
        <p:spPr>
          <a:xfrm>
            <a:off x="-31845" y="1066800"/>
            <a:ext cx="9525001" cy="5334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71248" y="1408176"/>
            <a:ext cx="5539854" cy="476402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43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8960" t="22917" r="17204" b="8334"/>
          <a:stretch/>
        </p:blipFill>
        <p:spPr>
          <a:xfrm>
            <a:off x="533399" y="1447800"/>
            <a:ext cx="8305801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76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DOKUMEN PENAWARAN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6617" t="23959" r="16620" b="8333"/>
          <a:stretch/>
        </p:blipFill>
        <p:spPr>
          <a:xfrm>
            <a:off x="0" y="1219200"/>
            <a:ext cx="9067800" cy="4953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37528" y="1774825"/>
            <a:ext cx="2209800" cy="16541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486400" y="3581400"/>
            <a:ext cx="3560928" cy="2667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53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…LANJUTAN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433" t="19286" r="15734" b="7635"/>
          <a:stretch/>
        </p:blipFill>
        <p:spPr>
          <a:xfrm>
            <a:off x="-76200" y="990600"/>
            <a:ext cx="9677400" cy="5105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391400" y="3505200"/>
            <a:ext cx="2057400" cy="25146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22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39952"/>
          </a:xfrm>
        </p:spPr>
        <p:txBody>
          <a:bodyPr/>
          <a:lstStyle/>
          <a:p>
            <a:r>
              <a:rPr lang="en-ID" dirty="0" smtClean="0"/>
              <a:t>…LANJUTAN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217" t="22580" r="20365" b="11531"/>
          <a:stretch/>
        </p:blipFill>
        <p:spPr>
          <a:xfrm>
            <a:off x="0" y="1143000"/>
            <a:ext cx="9144000" cy="5638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53618" y="1752600"/>
            <a:ext cx="2057400" cy="2743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50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…LANJUTAN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7789" t="21874" r="16032" b="8334"/>
          <a:stretch/>
        </p:blipFill>
        <p:spPr>
          <a:xfrm>
            <a:off x="380999" y="1371600"/>
            <a:ext cx="8610601" cy="5105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53618" y="2362200"/>
            <a:ext cx="1937982" cy="42672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4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239" y="112776"/>
            <a:ext cx="8229600" cy="1252728"/>
          </a:xfrm>
        </p:spPr>
        <p:txBody>
          <a:bodyPr/>
          <a:lstStyle/>
          <a:p>
            <a:r>
              <a:rPr lang="en-ID" dirty="0" smtClean="0"/>
              <a:t>EVALUASI PENAWARAN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718" t="28125" r="19546" b="9374"/>
          <a:stretch/>
        </p:blipFill>
        <p:spPr>
          <a:xfrm>
            <a:off x="304800" y="1600200"/>
            <a:ext cx="8618221" cy="4800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62200" y="1905000"/>
            <a:ext cx="1785582" cy="81838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893257" y="1905000"/>
            <a:ext cx="1785582" cy="81838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901218" y="2853562"/>
            <a:ext cx="1785582" cy="240423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73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….LANJUTAN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546" t="21875" r="20132" b="10417"/>
          <a:stretch/>
        </p:blipFill>
        <p:spPr>
          <a:xfrm>
            <a:off x="1" y="1219200"/>
            <a:ext cx="8686800" cy="5410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781800" y="3429000"/>
            <a:ext cx="1785582" cy="240423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31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718" t="21875" r="20131" b="9375"/>
          <a:stretch/>
        </p:blipFill>
        <p:spPr>
          <a:xfrm>
            <a:off x="152401" y="1310185"/>
            <a:ext cx="8610600" cy="509061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01218" y="1905000"/>
            <a:ext cx="1785582" cy="240423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69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Evaluasi</a:t>
            </a:r>
            <a:r>
              <a:rPr lang="en-ID" dirty="0" smtClean="0"/>
              <a:t> </a:t>
            </a:r>
            <a:r>
              <a:rPr lang="en-ID" dirty="0" err="1" smtClean="0"/>
              <a:t>adm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3060" t="20833" r="20133" b="13541"/>
          <a:stretch/>
        </p:blipFill>
        <p:spPr>
          <a:xfrm>
            <a:off x="457200" y="1295400"/>
            <a:ext cx="8229600" cy="5105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01218" y="1774825"/>
            <a:ext cx="1785582" cy="16541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901218" y="4087812"/>
            <a:ext cx="1785582" cy="165417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43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84995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3" t="22581" r="29626" b="8237"/>
          <a:stretch>
            <a:fillRect/>
          </a:stretch>
        </p:blipFill>
        <p:spPr>
          <a:xfrm>
            <a:off x="304800" y="2805113"/>
            <a:ext cx="4495800" cy="3276600"/>
          </a:xfrm>
        </p:spPr>
      </p:pic>
      <p:pic>
        <p:nvPicPr>
          <p:cNvPr id="84996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5" t="21875" r="38872" b="5208"/>
          <a:stretch>
            <a:fillRect/>
          </a:stretch>
        </p:blipFill>
        <p:spPr bwMode="auto">
          <a:xfrm>
            <a:off x="4648200" y="2659039"/>
            <a:ext cx="4191000" cy="4114800"/>
          </a:xfrm>
          <a:prstGeom prst="rect">
            <a:avLst/>
          </a:prstGeom>
          <a:noFill/>
          <a:ln w="9525">
            <a:solidFill>
              <a:srgbClr val="00000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7200" y="1747838"/>
            <a:ext cx="8077200" cy="762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FF0000"/>
                </a:solidFill>
              </a:rPr>
              <a:t>PENTING MENJADI PERHATIAN!!!!</a:t>
            </a:r>
          </a:p>
        </p:txBody>
      </p:sp>
      <p:sp>
        <p:nvSpPr>
          <p:cNvPr id="4" name="Rectangle 3"/>
          <p:cNvSpPr/>
          <p:nvPr/>
        </p:nvSpPr>
        <p:spPr>
          <a:xfrm>
            <a:off x="6324600" y="2862262"/>
            <a:ext cx="2095500" cy="27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>
                <a:solidFill>
                  <a:schemeClr val="tx1"/>
                </a:solidFill>
              </a:rPr>
              <a:t>Perpres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16/2018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1513" y="2724150"/>
            <a:ext cx="2095500" cy="27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UU 30/1999</a:t>
            </a:r>
          </a:p>
        </p:txBody>
      </p:sp>
      <p:sp>
        <p:nvSpPr>
          <p:cNvPr id="5" name="Rectangle 4"/>
          <p:cNvSpPr/>
          <p:nvPr/>
        </p:nvSpPr>
        <p:spPr>
          <a:xfrm>
            <a:off x="4800600" y="6172200"/>
            <a:ext cx="3886200" cy="609600"/>
          </a:xfrm>
          <a:prstGeom prst="rect">
            <a:avLst/>
          </a:prstGeom>
          <a:noFill/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04800" y="5029200"/>
            <a:ext cx="4343400" cy="762000"/>
          </a:xfrm>
          <a:prstGeom prst="rect">
            <a:avLst/>
          </a:prstGeom>
          <a:noFill/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5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5" grpId="0" animBg="1"/>
      <p:bldP spid="9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Lanjutan</a:t>
            </a:r>
            <a:r>
              <a:rPr lang="en-ID" dirty="0" smtClean="0"/>
              <a:t>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303" t="23958" r="20717" b="8333"/>
          <a:stretch/>
        </p:blipFill>
        <p:spPr>
          <a:xfrm>
            <a:off x="457201" y="1524000"/>
            <a:ext cx="8077200" cy="4953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01218" y="1981200"/>
            <a:ext cx="1785582" cy="37338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0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/>
              <a:t>Lanjutan</a:t>
            </a:r>
            <a:r>
              <a:rPr lang="en-ID" dirty="0"/>
              <a:t>….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42" t="22580" r="20365" b="11531"/>
          <a:stretch/>
        </p:blipFill>
        <p:spPr>
          <a:xfrm>
            <a:off x="269557" y="1313688"/>
            <a:ext cx="8604885" cy="52974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86200" y="2438400"/>
            <a:ext cx="1785582" cy="3048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901218" y="1752600"/>
            <a:ext cx="1785582" cy="3048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61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/>
              <a:t>Lanjutan</a:t>
            </a:r>
            <a:r>
              <a:rPr lang="en-ID" dirty="0"/>
              <a:t>….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103" t="17639" r="16660" b="8237"/>
          <a:stretch/>
        </p:blipFill>
        <p:spPr>
          <a:xfrm>
            <a:off x="457200" y="1676400"/>
            <a:ext cx="8442961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53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/>
              <a:t>Lanjutan</a:t>
            </a:r>
            <a:r>
              <a:rPr lang="en-ID" dirty="0"/>
              <a:t>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1215" t="13542" r="22474" b="7292"/>
          <a:stretch/>
        </p:blipFill>
        <p:spPr>
          <a:xfrm>
            <a:off x="-152401" y="1039504"/>
            <a:ext cx="4724401" cy="5791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6486" t="18579" r="21889" b="39755"/>
          <a:stretch/>
        </p:blipFill>
        <p:spPr>
          <a:xfrm>
            <a:off x="4800600" y="1803258"/>
            <a:ext cx="4114801" cy="304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17008" y="2563812"/>
            <a:ext cx="2950192" cy="353218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431808" y="2667000"/>
            <a:ext cx="2950192" cy="218425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3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/>
              <a:t>Lanjutan</a:t>
            </a:r>
            <a:r>
              <a:rPr lang="en-ID" dirty="0"/>
              <a:t>….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6295" t="11050" r="25922" b="9884"/>
          <a:stretch/>
        </p:blipFill>
        <p:spPr>
          <a:xfrm>
            <a:off x="-228600" y="1408176"/>
            <a:ext cx="5257800" cy="506882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48243" t="16666" r="29503" b="40626"/>
          <a:stretch/>
        </p:blipFill>
        <p:spPr>
          <a:xfrm>
            <a:off x="4876800" y="1544472"/>
            <a:ext cx="33528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05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9062" indent="0">
              <a:buNone/>
            </a:pPr>
            <a:r>
              <a:rPr lang="fi-FI" dirty="0" smtClean="0"/>
              <a:t>Surat </a:t>
            </a:r>
            <a:r>
              <a:rPr lang="fi-FI" dirty="0"/>
              <a:t>Perjanjian Kerja Sama Operasi memenuhi persyaratan sebagai berikut: </a:t>
            </a:r>
          </a:p>
          <a:p>
            <a:r>
              <a:rPr lang="en-US" sz="2400" dirty="0"/>
              <a:t>a) </a:t>
            </a:r>
            <a:r>
              <a:rPr lang="en-US" sz="2400" dirty="0" err="1"/>
              <a:t>mencantumkan</a:t>
            </a:r>
            <a:r>
              <a:rPr lang="en-US" sz="2400" dirty="0"/>
              <a:t> </a:t>
            </a:r>
            <a:r>
              <a:rPr lang="en-US" sz="2400" dirty="0" err="1"/>
              <a:t>nama</a:t>
            </a:r>
            <a:r>
              <a:rPr lang="en-US" sz="2400" dirty="0"/>
              <a:t> KSO </a:t>
            </a:r>
            <a:r>
              <a:rPr lang="en-US" sz="2400" dirty="0" err="1"/>
              <a:t>sesuai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dokumen</a:t>
            </a:r>
            <a:r>
              <a:rPr lang="en-US" sz="2400" dirty="0"/>
              <a:t> </a:t>
            </a:r>
            <a:r>
              <a:rPr lang="en-US" sz="2400" dirty="0" err="1"/>
              <a:t>isian</a:t>
            </a:r>
            <a:r>
              <a:rPr lang="en-US" sz="2400" dirty="0"/>
              <a:t> </a:t>
            </a:r>
            <a:r>
              <a:rPr lang="en-US" sz="2400" dirty="0" err="1"/>
              <a:t>kualifikasi</a:t>
            </a:r>
            <a:r>
              <a:rPr lang="en-US" sz="2400" dirty="0"/>
              <a:t>; </a:t>
            </a:r>
          </a:p>
          <a:p>
            <a:r>
              <a:rPr lang="en-US" sz="2400" dirty="0"/>
              <a:t>b) </a:t>
            </a:r>
            <a:r>
              <a:rPr lang="en-US" sz="2400" dirty="0" err="1"/>
              <a:t>mencantumkan</a:t>
            </a:r>
            <a:r>
              <a:rPr lang="en-US" sz="2400" dirty="0"/>
              <a:t> </a:t>
            </a:r>
            <a:r>
              <a:rPr lang="en-US" sz="2400" dirty="0" err="1"/>
              <a:t>nama</a:t>
            </a:r>
            <a:r>
              <a:rPr lang="en-US" sz="2400" dirty="0"/>
              <a:t> </a:t>
            </a:r>
            <a:r>
              <a:rPr lang="en-US" sz="2400" dirty="0" err="1"/>
              <a:t>perusahaan</a:t>
            </a:r>
            <a:r>
              <a:rPr lang="en-US" sz="2400" dirty="0"/>
              <a:t> </a:t>
            </a:r>
            <a:r>
              <a:rPr lang="en-US" sz="2400" dirty="0" err="1"/>
              <a:t>leadfirm</a:t>
            </a:r>
            <a:r>
              <a:rPr lang="en-US" sz="2400" dirty="0"/>
              <a:t> KSO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anggota</a:t>
            </a:r>
            <a:r>
              <a:rPr lang="en-US" sz="2400" dirty="0"/>
              <a:t> KSO; </a:t>
            </a:r>
          </a:p>
          <a:p>
            <a:r>
              <a:rPr lang="en-US" sz="2400" dirty="0"/>
              <a:t>c) </a:t>
            </a:r>
            <a:r>
              <a:rPr lang="en-US" sz="2400" dirty="0" err="1"/>
              <a:t>mencantumkan</a:t>
            </a:r>
            <a:r>
              <a:rPr lang="en-US" sz="2400" dirty="0"/>
              <a:t> </a:t>
            </a:r>
            <a:r>
              <a:rPr lang="en-US" sz="2400" dirty="0" err="1"/>
              <a:t>pembagian</a:t>
            </a:r>
            <a:r>
              <a:rPr lang="en-US" sz="2400" dirty="0"/>
              <a:t> modal (sharing)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perusahaan</a:t>
            </a:r>
            <a:r>
              <a:rPr lang="en-US" sz="2400" dirty="0"/>
              <a:t>; </a:t>
            </a:r>
          </a:p>
          <a:p>
            <a:r>
              <a:rPr lang="en-US" sz="2400" dirty="0"/>
              <a:t>d) </a:t>
            </a:r>
            <a:r>
              <a:rPr lang="en-US" sz="2400" dirty="0" err="1"/>
              <a:t>mencantumkan</a:t>
            </a:r>
            <a:r>
              <a:rPr lang="en-US" sz="2400" dirty="0"/>
              <a:t> </a:t>
            </a:r>
            <a:r>
              <a:rPr lang="en-US" sz="2400" dirty="0" err="1"/>
              <a:t>nama</a:t>
            </a:r>
            <a:r>
              <a:rPr lang="en-US" sz="2400" dirty="0"/>
              <a:t> </a:t>
            </a:r>
            <a:r>
              <a:rPr lang="en-US" sz="2400" dirty="0" err="1"/>
              <a:t>individu</a:t>
            </a:r>
            <a:r>
              <a:rPr lang="en-US" sz="2400" dirty="0"/>
              <a:t> </a:t>
            </a:r>
            <a:r>
              <a:rPr lang="en-US" sz="2400" dirty="0" err="1"/>
              <a:t>pihak</a:t>
            </a:r>
            <a:r>
              <a:rPr lang="en-US" sz="2400" dirty="0"/>
              <a:t> yang </a:t>
            </a:r>
            <a:r>
              <a:rPr lang="en-US" sz="2400" dirty="0" err="1"/>
              <a:t>mewakili</a:t>
            </a:r>
            <a:r>
              <a:rPr lang="en-US" sz="2400" dirty="0"/>
              <a:t> KSO;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</a:p>
          <a:p>
            <a:r>
              <a:rPr lang="en-US" sz="2400" dirty="0"/>
              <a:t>e) </a:t>
            </a:r>
            <a:r>
              <a:rPr lang="en-US" sz="2400" dirty="0" err="1"/>
              <a:t>ditandatangani</a:t>
            </a:r>
            <a:r>
              <a:rPr lang="en-US" sz="2400" dirty="0"/>
              <a:t> para </a:t>
            </a:r>
            <a:r>
              <a:rPr lang="en-US" sz="2400" dirty="0" err="1"/>
              <a:t>calon</a:t>
            </a:r>
            <a:r>
              <a:rPr lang="en-US" sz="2400" dirty="0"/>
              <a:t> </a:t>
            </a:r>
            <a:r>
              <a:rPr lang="en-US" sz="2400" dirty="0" err="1"/>
              <a:t>peserta</a:t>
            </a:r>
            <a:r>
              <a:rPr lang="en-US" sz="2400" dirty="0"/>
              <a:t> KSO.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9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Eva </a:t>
            </a:r>
            <a:r>
              <a:rPr lang="en-ID" dirty="0" err="1" smtClean="0"/>
              <a:t>teknis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475" t="25000" r="20132" b="12500"/>
          <a:stretch/>
        </p:blipFill>
        <p:spPr>
          <a:xfrm>
            <a:off x="381001" y="1600200"/>
            <a:ext cx="8077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0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err="1" smtClean="0"/>
              <a:t>Metode</a:t>
            </a:r>
            <a:r>
              <a:rPr lang="en-ID" dirty="0" smtClean="0"/>
              <a:t> </a:t>
            </a:r>
            <a:r>
              <a:rPr lang="en-ID" dirty="0" err="1" smtClean="0"/>
              <a:t>pelaksanaan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42" t="24228" r="20365" b="8237"/>
          <a:stretch/>
        </p:blipFill>
        <p:spPr>
          <a:xfrm>
            <a:off x="457200" y="1219201"/>
            <a:ext cx="83058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00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 smtClean="0"/>
              <a:t>…</a:t>
            </a:r>
            <a:r>
              <a:rPr lang="en-ID" dirty="0" err="1" smtClean="0"/>
              <a:t>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3060" t="21875" r="20131" b="10417"/>
          <a:stretch/>
        </p:blipFill>
        <p:spPr>
          <a:xfrm>
            <a:off x="457200" y="1295400"/>
            <a:ext cx="8381999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D" dirty="0"/>
              <a:t>…</a:t>
            </a:r>
            <a:r>
              <a:rPr lang="en-ID" dirty="0" err="1"/>
              <a:t>lanjutan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475" t="23958" r="19546" b="9375"/>
          <a:stretch/>
        </p:blipFill>
        <p:spPr>
          <a:xfrm>
            <a:off x="304800" y="1295400"/>
            <a:ext cx="8686799" cy="5105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34199" y="3409366"/>
            <a:ext cx="2057400" cy="299143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90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13259</TotalTime>
  <Words>1422</Words>
  <Application>Microsoft Office PowerPoint</Application>
  <PresentationFormat>On-screen Show (4:3)</PresentationFormat>
  <Paragraphs>391</Paragraphs>
  <Slides>141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141</vt:i4>
      </vt:variant>
    </vt:vector>
  </HeadingPairs>
  <TitlesOfParts>
    <vt:vector size="155" baseType="lpstr">
      <vt:lpstr>MS PGothic</vt:lpstr>
      <vt:lpstr>MS PGothic</vt:lpstr>
      <vt:lpstr>Aharoni</vt:lpstr>
      <vt:lpstr>Arial</vt:lpstr>
      <vt:lpstr>Arial Narrow</vt:lpstr>
      <vt:lpstr>Berlin Sans FB Demi</vt:lpstr>
      <vt:lpstr>Calibri</vt:lpstr>
      <vt:lpstr>Candara</vt:lpstr>
      <vt:lpstr>Corbel</vt:lpstr>
      <vt:lpstr>Tahoma</vt:lpstr>
      <vt:lpstr>Wingdings</vt:lpstr>
      <vt:lpstr>Wingdings 2</vt:lpstr>
      <vt:lpstr>Wingdings 3</vt:lpstr>
      <vt:lpstr>Module</vt:lpstr>
      <vt:lpstr>PENYUSUNAN DOKUMEN PEMILIHAN JASA KONSTRUKSI</vt:lpstr>
      <vt:lpstr>Biodata Narasumber</vt:lpstr>
      <vt:lpstr>Beberapa pengalaman sebagai Pokja ULP</vt:lpstr>
      <vt:lpstr>PowerPoint Presentation</vt:lpstr>
      <vt:lpstr>SERTIFIKAT LULUS ToT DAN Pemberi Keterangan Ahli LKPP</vt:lpstr>
      <vt:lpstr>AHLI KONTRAK LKPP</vt:lpstr>
      <vt:lpstr>Sertifikat PBJ Muda dan CCMS</vt:lpstr>
      <vt:lpstr>Biodata Narasumber</vt:lpstr>
      <vt:lpstr> </vt:lpstr>
      <vt:lpstr>PowerPoint Presentation</vt:lpstr>
      <vt:lpstr>Aturan Pengadaan Jasa Konstruksi Saat ini</vt:lpstr>
      <vt:lpstr>Seleksi Jasa Konsultansi Konstruksi dan Tender Pekerjaan Konstruksi di Kementerian/Lembaga non PUPR dan di Pemerintah Daerah pakai aturan apa?</vt:lpstr>
      <vt:lpstr>SYARAT KUALIFIKASI BERDASARKAN PERLEM 9/2018</vt:lpstr>
      <vt:lpstr>Lanjutan…..BERDASARKAN PERLEM 9/2018</vt:lpstr>
      <vt:lpstr>SURAT EDARAN No. 10/SE/M/2018</vt:lpstr>
      <vt:lpstr>SURAT EDARAN NO 14/SE/M/2018</vt:lpstr>
      <vt:lpstr>ACUAN SDP SAAT INI</vt:lpstr>
      <vt:lpstr>…LANJUTAN</vt:lpstr>
      <vt:lpstr>…LANJUTAN</vt:lpstr>
      <vt:lpstr>…LANJUTAN</vt:lpstr>
      <vt:lpstr>…LANJUTAN</vt:lpstr>
      <vt:lpstr>PERMEN PU 7 TAHUN 2019</vt:lpstr>
      <vt:lpstr>PowerPoint Presentation</vt:lpstr>
      <vt:lpstr>PowerPoint Presentation</vt:lpstr>
      <vt:lpstr>DEFINISI JASA KONSULTANSI KONSTRUKSI</vt:lpstr>
      <vt:lpstr>SEGMENTASI PEMAKETAN JASA KONSULTANSI KONSTRUKSI</vt:lpstr>
      <vt:lpstr>LANJUTAN….</vt:lpstr>
      <vt:lpstr>ISI DOKUMEN KUALIFIKASI</vt:lpstr>
      <vt:lpstr>EVALUASI KUALIFIKASI</vt:lpstr>
      <vt:lpstr>PEMBUKTIAN KUALIFIKASI</vt:lpstr>
      <vt:lpstr>Wakil peserta saat Pembuktian Kualifikasi</vt:lpstr>
      <vt:lpstr>Lanjutan…..</vt:lpstr>
      <vt:lpstr>Daftar pendek (&gt;Pembuktian Kualifikasi)</vt:lpstr>
      <vt:lpstr>Lanjutan….</vt:lpstr>
      <vt:lpstr>Lembar data kualifikasi</vt:lpstr>
      <vt:lpstr>Persyaratan Adm Kualifikasi</vt:lpstr>
      <vt:lpstr>KETENTUAN SERTIFIKAT BADAN USAHA</vt:lpstr>
      <vt:lpstr>LANJUTAN…</vt:lpstr>
      <vt:lpstr>TENAGA TETAP KUALIFIKASI</vt:lpstr>
      <vt:lpstr>PENGALAMAN PEKERJAAN SEJENIS</vt:lpstr>
      <vt:lpstr>LANJUTAN….</vt:lpstr>
      <vt:lpstr>Lanjutan….</vt:lpstr>
      <vt:lpstr>Evaluasi teknis kualifikasi</vt:lpstr>
      <vt:lpstr>Lanjutan…</vt:lpstr>
      <vt:lpstr>PowerPoint Presentation</vt:lpstr>
      <vt:lpstr>Evaluasi teknis (urutan)</vt:lpstr>
      <vt:lpstr>kesimpulan</vt:lpstr>
      <vt:lpstr>…..lanjutan</vt:lpstr>
      <vt:lpstr>PowerPoint Presentation</vt:lpstr>
      <vt:lpstr>Biodata Narasumber</vt:lpstr>
      <vt:lpstr>Sertifikat Kompetensi Kerja</vt:lpstr>
      <vt:lpstr>Dokumen seleksi</vt:lpstr>
      <vt:lpstr>Lanjutan…</vt:lpstr>
      <vt:lpstr>Dokumen Penawaran</vt:lpstr>
      <vt:lpstr>Lanjutan…(pengalaman sejenis dan Proposal Teknis)</vt:lpstr>
      <vt:lpstr>Lanjutan…Teknis (Kualifikasi TA)</vt:lpstr>
      <vt:lpstr>PowerPoint Presentation</vt:lpstr>
      <vt:lpstr>Standar Remunerasi Minimal</vt:lpstr>
      <vt:lpstr>PowerPoint Presentation</vt:lpstr>
      <vt:lpstr>Evaluasi File 1</vt:lpstr>
      <vt:lpstr>Evaluasi adm</vt:lpstr>
      <vt:lpstr>Evaluasi teknis (Pembobotan unsur)</vt:lpstr>
      <vt:lpstr>PowerPoint Presentation</vt:lpstr>
      <vt:lpstr>Surat pernyataan telah mematuhi peraturan perundang-undangan terkait standar remunerasi tenaga ahli</vt:lpstr>
      <vt:lpstr>PowerPoint Presentation</vt:lpstr>
      <vt:lpstr>Biodata Narasumber</vt:lpstr>
      <vt:lpstr>…..lanjutan</vt:lpstr>
      <vt:lpstr>RUANG LINGKUP PEKERJAAN KONSTRUKSI</vt:lpstr>
      <vt:lpstr>LANJUTAN</vt:lpstr>
      <vt:lpstr>LANJUTAN</vt:lpstr>
      <vt:lpstr>SEGMENTASI PEMAKETAN</vt:lpstr>
      <vt:lpstr>INDIKASI PERSEKONGKOLAN</vt:lpstr>
      <vt:lpstr>INDIKASI PERSEKONGKOLAN</vt:lpstr>
      <vt:lpstr>INDIKASI PERSEKONGKOLAN</vt:lpstr>
      <vt:lpstr>PowerPoint Presentation</vt:lpstr>
      <vt:lpstr>PowerPoint Presentation</vt:lpstr>
      <vt:lpstr>PowerPoint Presentation</vt:lpstr>
      <vt:lpstr>DOKUMEN PEMILIHAN</vt:lpstr>
      <vt:lpstr>…LANJUTAN</vt:lpstr>
      <vt:lpstr>…LANJUTAN</vt:lpstr>
      <vt:lpstr>Lanjutan….</vt:lpstr>
      <vt:lpstr>DOKUMEN PENAWARAN</vt:lpstr>
      <vt:lpstr>…LANJUTAN</vt:lpstr>
      <vt:lpstr>…LANJUTAN</vt:lpstr>
      <vt:lpstr>…LANJUTAN</vt:lpstr>
      <vt:lpstr>EVALUASI PENAWARAN</vt:lpstr>
      <vt:lpstr>….LANJUTAN</vt:lpstr>
      <vt:lpstr>PowerPoint Presentation</vt:lpstr>
      <vt:lpstr>Evaluasi adm</vt:lpstr>
      <vt:lpstr>Lanjutan….</vt:lpstr>
      <vt:lpstr>Lanjutan….</vt:lpstr>
      <vt:lpstr>Lanjutan….</vt:lpstr>
      <vt:lpstr>Lanjutan….</vt:lpstr>
      <vt:lpstr>Lanjutan….</vt:lpstr>
      <vt:lpstr>PowerPoint Presentation</vt:lpstr>
      <vt:lpstr>Eva teknis</vt:lpstr>
      <vt:lpstr>Metode pelaksanaan</vt:lpstr>
      <vt:lpstr>…lanjutan</vt:lpstr>
      <vt:lpstr>…lanjutan</vt:lpstr>
      <vt:lpstr>…lanjutan</vt:lpstr>
      <vt:lpstr>Jangka waktu dan peralatan utama</vt:lpstr>
      <vt:lpstr>PowerPoint Presentation</vt:lpstr>
      <vt:lpstr>Lanjutan….</vt:lpstr>
      <vt:lpstr>Personil manajerial</vt:lpstr>
      <vt:lpstr>Lanjutan……</vt:lpstr>
      <vt:lpstr>Lanjutan….</vt:lpstr>
      <vt:lpstr>Lanjutan…</vt:lpstr>
      <vt:lpstr>Rencana keselamatan konstruksi</vt:lpstr>
      <vt:lpstr>Lanjutan….</vt:lpstr>
      <vt:lpstr>PowerPoint Presentation</vt:lpstr>
      <vt:lpstr>Ketentuan verifikasi</vt:lpstr>
      <vt:lpstr>Lanjutan…</vt:lpstr>
      <vt:lpstr>Evaluasi harga</vt:lpstr>
      <vt:lpstr>Eva harga</vt:lpstr>
      <vt:lpstr>PowerPoint Presentation</vt:lpstr>
      <vt:lpstr>PowerPoint Presentation</vt:lpstr>
      <vt:lpstr>PowerPoint Presentation</vt:lpstr>
      <vt:lpstr>Kualifikasi persyaratan….</vt:lpstr>
      <vt:lpstr>lanjutan</vt:lpstr>
      <vt:lpstr>PowerPoint Presentation</vt:lpstr>
      <vt:lpstr>Lanjutan…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Berhadir pembuktian kualifikasi</vt:lpstr>
      <vt:lpstr>PowerPoint Presentation</vt:lpstr>
      <vt:lpstr>Rapat persiapan penunjukan penyedia (PAM)</vt:lpstr>
      <vt:lpstr>PowerPoint Presentation</vt:lpstr>
      <vt:lpstr>Lanjutan PAM</vt:lpstr>
      <vt:lpstr>PowerPoint Presentation</vt:lpstr>
      <vt:lpstr>PowerPoint Presentation</vt:lpstr>
      <vt:lpstr>JANGAN SEKALI-SEKALI</vt:lpstr>
      <vt:lpstr>Syarat sah kontrak</vt:lpstr>
      <vt:lpstr>PowerPoint Presentation</vt:lpstr>
      <vt:lpstr>TERIMA KASIH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STANDART OPERASI  PROSEDUR (SOP) PELAYANAN PUBLIK</dc:title>
  <dc:creator>INDAH</dc:creator>
  <cp:lastModifiedBy>ckjktender@gmail.com</cp:lastModifiedBy>
  <cp:revision>193</cp:revision>
  <dcterms:created xsi:type="dcterms:W3CDTF">2007-07-24T19:56:53Z</dcterms:created>
  <dcterms:modified xsi:type="dcterms:W3CDTF">2019-04-24T21:56:51Z</dcterms:modified>
</cp:coreProperties>
</file>